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81"/>
  </p:notesMasterIdLst>
  <p:sldIdLst>
    <p:sldId id="451" r:id="rId2"/>
    <p:sldId id="295" r:id="rId3"/>
    <p:sldId id="424" r:id="rId4"/>
    <p:sldId id="428" r:id="rId5"/>
    <p:sldId id="429" r:id="rId6"/>
    <p:sldId id="487" r:id="rId7"/>
    <p:sldId id="363" r:id="rId8"/>
    <p:sldId id="276" r:id="rId9"/>
    <p:sldId id="329" r:id="rId10"/>
    <p:sldId id="453" r:id="rId11"/>
    <p:sldId id="454" r:id="rId12"/>
    <p:sldId id="455" r:id="rId13"/>
    <p:sldId id="456" r:id="rId14"/>
    <p:sldId id="457" r:id="rId15"/>
    <p:sldId id="328" r:id="rId16"/>
    <p:sldId id="330" r:id="rId17"/>
    <p:sldId id="331" r:id="rId18"/>
    <p:sldId id="332" r:id="rId19"/>
    <p:sldId id="277" r:id="rId20"/>
    <p:sldId id="458" r:id="rId21"/>
    <p:sldId id="459" r:id="rId22"/>
    <p:sldId id="481" r:id="rId23"/>
    <p:sldId id="460" r:id="rId24"/>
    <p:sldId id="461" r:id="rId25"/>
    <p:sldId id="334" r:id="rId26"/>
    <p:sldId id="333" r:id="rId27"/>
    <p:sldId id="335" r:id="rId28"/>
    <p:sldId id="336" r:id="rId29"/>
    <p:sldId id="280" r:id="rId30"/>
    <p:sldId id="337" r:id="rId31"/>
    <p:sldId id="338" r:id="rId32"/>
    <p:sldId id="339" r:id="rId33"/>
    <p:sldId id="340" r:id="rId34"/>
    <p:sldId id="281" r:id="rId35"/>
    <p:sldId id="342" r:id="rId36"/>
    <p:sldId id="343" r:id="rId37"/>
    <p:sldId id="344" r:id="rId38"/>
    <p:sldId id="345" r:id="rId39"/>
    <p:sldId id="282" r:id="rId40"/>
    <p:sldId id="347" r:id="rId41"/>
    <p:sldId id="483" r:id="rId42"/>
    <p:sldId id="349" r:id="rId43"/>
    <p:sldId id="463" r:id="rId44"/>
    <p:sldId id="464" r:id="rId45"/>
    <p:sldId id="351" r:id="rId46"/>
    <p:sldId id="357" r:id="rId47"/>
    <p:sldId id="482" r:id="rId48"/>
    <p:sldId id="484" r:id="rId49"/>
    <p:sldId id="358" r:id="rId50"/>
    <p:sldId id="466" r:id="rId51"/>
    <p:sldId id="467" r:id="rId52"/>
    <p:sldId id="384" r:id="rId53"/>
    <p:sldId id="368" r:id="rId54"/>
    <p:sldId id="390" r:id="rId55"/>
    <p:sldId id="391" r:id="rId56"/>
    <p:sldId id="431" r:id="rId57"/>
    <p:sldId id="370" r:id="rId58"/>
    <p:sldId id="392" r:id="rId59"/>
    <p:sldId id="393" r:id="rId60"/>
    <p:sldId id="436" r:id="rId61"/>
    <p:sldId id="469" r:id="rId62"/>
    <p:sldId id="470" r:id="rId63"/>
    <p:sldId id="471" r:id="rId64"/>
    <p:sldId id="472" r:id="rId65"/>
    <p:sldId id="473" r:id="rId66"/>
    <p:sldId id="474" r:id="rId67"/>
    <p:sldId id="475" r:id="rId68"/>
    <p:sldId id="476" r:id="rId69"/>
    <p:sldId id="485" r:id="rId70"/>
    <p:sldId id="415" r:id="rId71"/>
    <p:sldId id="416" r:id="rId72"/>
    <p:sldId id="417" r:id="rId73"/>
    <p:sldId id="486" r:id="rId74"/>
    <p:sldId id="477" r:id="rId75"/>
    <p:sldId id="437" r:id="rId76"/>
    <p:sldId id="420" r:id="rId77"/>
    <p:sldId id="480" r:id="rId78"/>
    <p:sldId id="478" r:id="rId79"/>
    <p:sldId id="479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585"/>
  </p:normalViewPr>
  <p:slideViewPr>
    <p:cSldViewPr snapToGrid="0" snapToObjects="1">
      <p:cViewPr varScale="1">
        <p:scale>
          <a:sx n="138" d="100"/>
          <a:sy n="138" d="100"/>
        </p:scale>
        <p:origin x="4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6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21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4531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37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40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17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96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0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0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8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0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81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0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3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3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1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26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pymo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3rd</a:t>
            </a:r>
            <a:r>
              <a:rPr lang="en-US" altLang="ko-KR" b="1" dirty="0">
                <a:latin typeface="Arial"/>
                <a:cs typeface="Arial"/>
              </a:rPr>
              <a:t> Lecture														2021. 3.16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2356" y="3048927"/>
            <a:ext cx="4269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rial"/>
                <a:cs typeface="Arial"/>
              </a:rPr>
              <a:t>텍스트 데이터 처리 및 </a:t>
            </a:r>
            <a:r>
              <a:rPr lang="en-US" altLang="ko-KR" sz="2400" dirty="0">
                <a:latin typeface="Arial"/>
                <a:cs typeface="Arial"/>
              </a:rPr>
              <a:t>	BLAST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50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1EBFF5-2966-7B4E-AC3C-30E2CA6EC1D4}"/>
              </a:ext>
            </a:extLst>
          </p:cNvPr>
          <p:cNvSpPr txBox="1"/>
          <p:nvPr/>
        </p:nvSpPr>
        <p:spPr>
          <a:xfrm>
            <a:off x="2016463" y="328056"/>
            <a:ext cx="4692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데이터베이스의 선택이 중요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01F8295-0519-D040-857F-94CF9125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9" y="1361975"/>
            <a:ext cx="6583906" cy="2504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925CB-5931-5C44-A7D4-E2CC89893E3D}"/>
              </a:ext>
            </a:extLst>
          </p:cNvPr>
          <p:cNvSpPr txBox="1"/>
          <p:nvPr/>
        </p:nvSpPr>
        <p:spPr>
          <a:xfrm>
            <a:off x="380104" y="3945832"/>
            <a:ext cx="8818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웹 </a:t>
            </a:r>
            <a:r>
              <a:rPr kumimoji="1" lang="en-US" altLang="ko-KR" b="1" dirty="0"/>
              <a:t>BLAST </a:t>
            </a:r>
            <a:r>
              <a:rPr kumimoji="1" lang="ko-KR" altLang="en-US" b="1" dirty="0"/>
              <a:t>에서 검색할 데이터베이스를 선택할 때 디폴트는</a:t>
            </a:r>
            <a:r>
              <a:rPr kumimoji="1" lang="en-US" altLang="ko-KR" b="1" dirty="0"/>
              <a:t>..</a:t>
            </a:r>
          </a:p>
          <a:p>
            <a:endParaRPr kumimoji="1" lang="en-US" altLang="ko-Kore-KR" b="1" dirty="0"/>
          </a:p>
          <a:p>
            <a:r>
              <a:rPr kumimoji="1" lang="en-US" altLang="ko-Kore-KR" b="1" dirty="0"/>
              <a:t>Non-redundant protein sequence (nr)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: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현재까지</a:t>
            </a:r>
            <a:r>
              <a:rPr kumimoji="1" lang="ko-KR" altLang="en-US" dirty="0"/>
              <a:t> 알려진 모든 겹치지 않은 단백질</a:t>
            </a:r>
            <a:endParaRPr kumimoji="1" lang="en-US" altLang="ko-KR" dirty="0"/>
          </a:p>
          <a:p>
            <a:r>
              <a:rPr kumimoji="1" lang="ko-KR" altLang="en-US" dirty="0"/>
              <a:t>서열에 대한 데이터베이스</a:t>
            </a:r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0260F-A444-454B-A6A0-EC1A01A6CCCA}"/>
              </a:ext>
            </a:extLst>
          </p:cNvPr>
          <p:cNvSpPr txBox="1"/>
          <p:nvPr/>
        </p:nvSpPr>
        <p:spPr>
          <a:xfrm>
            <a:off x="380104" y="5310558"/>
            <a:ext cx="64967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아니면</a:t>
            </a:r>
            <a:endParaRPr kumimoji="1" lang="en-US" altLang="ko-Kore-KR" dirty="0"/>
          </a:p>
          <a:p>
            <a:r>
              <a:rPr kumimoji="1" lang="en-US" altLang="ko-Kore-KR" b="1" dirty="0"/>
              <a:t>Reference proteins (</a:t>
            </a:r>
            <a:r>
              <a:rPr kumimoji="1" lang="en-US" altLang="ko-Kore-KR" b="1" dirty="0" err="1"/>
              <a:t>refseq_protein</a:t>
            </a:r>
            <a:r>
              <a:rPr kumimoji="1" lang="en-US" altLang="ko-Kore-KR" b="1" dirty="0"/>
              <a:t>) </a:t>
            </a:r>
            <a:r>
              <a:rPr kumimoji="1" lang="ko-KR" altLang="en-US" dirty="0"/>
              <a:t>을 사용하는 경우가 많으나</a:t>
            </a:r>
            <a:r>
              <a:rPr kumimoji="1" lang="en-US" altLang="ko-KR" dirty="0"/>
              <a:t>…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21138-45C1-4246-B288-6763B016A787}"/>
              </a:ext>
            </a:extLst>
          </p:cNvPr>
          <p:cNvSpPr txBox="1"/>
          <p:nvPr/>
        </p:nvSpPr>
        <p:spPr>
          <a:xfrm>
            <a:off x="1634337" y="6331956"/>
            <a:ext cx="587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이들은 일반적인 </a:t>
            </a:r>
            <a:r>
              <a:rPr kumimoji="1" lang="en-US" altLang="ko-KR" b="1" dirty="0"/>
              <a:t>PC </a:t>
            </a:r>
            <a:r>
              <a:rPr kumimoji="1" lang="ko-KR" altLang="en-US" b="1" dirty="0"/>
              <a:t>혹은 서버에서 돌리기에는 너무 크다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2002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6CC478-89EC-2E4A-9075-46A029EA0F2E}"/>
              </a:ext>
            </a:extLst>
          </p:cNvPr>
          <p:cNvSpPr txBox="1"/>
          <p:nvPr/>
        </p:nvSpPr>
        <p:spPr>
          <a:xfrm>
            <a:off x="1943100" y="685800"/>
            <a:ext cx="375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ftp.ncbi.nlm.nih.gov</a:t>
            </a:r>
            <a:r>
              <a:rPr kumimoji="1" lang="en" altLang="ko-Kore-KR" dirty="0"/>
              <a:t>/blast/</a:t>
            </a:r>
            <a:r>
              <a:rPr kumimoji="1" lang="en" altLang="ko-Kore-KR" dirty="0" err="1"/>
              <a:t>db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79160-73AE-4E4F-BEA9-D55B94BA4B7F}"/>
              </a:ext>
            </a:extLst>
          </p:cNvPr>
          <p:cNvSpPr txBox="1"/>
          <p:nvPr/>
        </p:nvSpPr>
        <p:spPr>
          <a:xfrm>
            <a:off x="2146337" y="162580"/>
            <a:ext cx="425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BLAST DB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살펴보면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7" name="그림 6" descr="컴퓨터이(가) 표시된 사진&#10;&#10;자동 생성된 설명">
            <a:extLst>
              <a:ext uri="{FF2B5EF4-FFF2-40B4-BE49-F238E27FC236}">
                <a16:creationId xmlns:a16="http://schemas.microsoft.com/office/drawing/2014/main" id="{41B7759B-562E-E141-A42C-F80A62EA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5" y="1415772"/>
            <a:ext cx="3913644" cy="5279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C7DF82-6AFF-1D40-99B2-745AC68D11A9}"/>
              </a:ext>
            </a:extLst>
          </p:cNvPr>
          <p:cNvSpPr txBox="1"/>
          <p:nvPr/>
        </p:nvSpPr>
        <p:spPr>
          <a:xfrm>
            <a:off x="1752600" y="1055876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크다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4FD1E-6D41-3E43-A047-FCDB9C73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335" y="1473200"/>
            <a:ext cx="3916665" cy="5222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BB1E3D-559A-534E-94E0-7B79ED42DA05}"/>
              </a:ext>
            </a:extLst>
          </p:cNvPr>
          <p:cNvSpPr txBox="1"/>
          <p:nvPr/>
        </p:nvSpPr>
        <p:spPr>
          <a:xfrm>
            <a:off x="6106433" y="1055876"/>
            <a:ext cx="218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Refseq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도 마찬가지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373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C864E8-09E9-884D-BF45-D967D0E991EB}"/>
              </a:ext>
            </a:extLst>
          </p:cNvPr>
          <p:cNvSpPr txBox="1"/>
          <p:nvPr/>
        </p:nvSpPr>
        <p:spPr>
          <a:xfrm>
            <a:off x="3771937" y="137180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반면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A7641E-3B8A-6941-A478-2A341B03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720850"/>
            <a:ext cx="5753100" cy="44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73615-5AAD-6C49-ADE6-579DA8729B80}"/>
              </a:ext>
            </a:extLst>
          </p:cNvPr>
          <p:cNvSpPr txBox="1"/>
          <p:nvPr/>
        </p:nvSpPr>
        <p:spPr>
          <a:xfrm>
            <a:off x="977900" y="1193800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Swissport/</a:t>
            </a:r>
            <a:r>
              <a:rPr kumimoji="1" lang="en-US" altLang="ko-Kore-KR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Uniprot</a:t>
            </a:r>
            <a:r>
              <a:rPr kumimoji="1" lang="en-US" altLang="ko-Kore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ore-KR" b="1" dirty="0"/>
              <a:t>: </a:t>
            </a:r>
            <a:r>
              <a:rPr kumimoji="1" lang="ko-KR" altLang="en-US" b="1" dirty="0"/>
              <a:t>압축 기준 </a:t>
            </a:r>
            <a:r>
              <a:rPr kumimoji="1" lang="en-US" altLang="ko-KR" b="1" dirty="0"/>
              <a:t>175MB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9DB68-BA8E-1C49-A995-813D27C35C94}"/>
              </a:ext>
            </a:extLst>
          </p:cNvPr>
          <p:cNvSpPr txBox="1"/>
          <p:nvPr/>
        </p:nvSpPr>
        <p:spPr>
          <a:xfrm>
            <a:off x="986333" y="2637908"/>
            <a:ext cx="654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pdbaa</a:t>
            </a:r>
            <a:r>
              <a:rPr kumimoji="1" lang="en-US" altLang="ko-Kore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ore-KR" b="1" dirty="0"/>
              <a:t>: Protein Data Bank </a:t>
            </a:r>
            <a:r>
              <a:rPr kumimoji="1" lang="ko-KR" altLang="en-US" b="1" dirty="0"/>
              <a:t>에 존재하는 모든 단백질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60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MB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AF961-6DD4-FF4F-BD56-65CA41DA53C5}"/>
              </a:ext>
            </a:extLst>
          </p:cNvPr>
          <p:cNvSpPr txBox="1"/>
          <p:nvPr/>
        </p:nvSpPr>
        <p:spPr>
          <a:xfrm>
            <a:off x="5292707" y="1193800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종마다 대표적인 서열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개만 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17BBF-CB89-0B4C-B29D-60A785F142D7}"/>
              </a:ext>
            </a:extLst>
          </p:cNvPr>
          <p:cNvSpPr txBox="1"/>
          <p:nvPr/>
        </p:nvSpPr>
        <p:spPr>
          <a:xfrm>
            <a:off x="957705" y="3509449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Landmark</a:t>
            </a:r>
            <a:r>
              <a:rPr kumimoji="1" lang="en-US" altLang="ko-Kore-KR" b="1" dirty="0"/>
              <a:t> :  </a:t>
            </a:r>
            <a:r>
              <a:rPr kumimoji="1" lang="ko-KR" altLang="en-US" b="1" dirty="0"/>
              <a:t>대표적인 모델 생물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98926-C177-1848-B2D9-5FA45AA92870}"/>
              </a:ext>
            </a:extLst>
          </p:cNvPr>
          <p:cNvSpPr txBox="1"/>
          <p:nvPr/>
        </p:nvSpPr>
        <p:spPr>
          <a:xfrm>
            <a:off x="957705" y="438099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BetaCoronavirus</a:t>
            </a:r>
            <a:r>
              <a:rPr kumimoji="1" lang="en-US" altLang="ko-Kore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ore-KR" b="1" dirty="0"/>
              <a:t>: 34MB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EF118-E7F3-F942-ACB0-38EFC6DC2FF5}"/>
              </a:ext>
            </a:extLst>
          </p:cNvPr>
          <p:cNvSpPr txBox="1"/>
          <p:nvPr/>
        </p:nvSpPr>
        <p:spPr>
          <a:xfrm>
            <a:off x="2019214" y="5825098"/>
            <a:ext cx="570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이정도의 크기라면 개인용 </a:t>
            </a:r>
            <a:r>
              <a:rPr kumimoji="1" lang="en-US" altLang="ko-KR" b="1" dirty="0"/>
              <a:t>PC</a:t>
            </a:r>
            <a:r>
              <a:rPr kumimoji="1" lang="ko-KR" altLang="en-US" b="1" dirty="0"/>
              <a:t>에서도 충분히 사용 가능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026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09CC0-A298-054E-9A7A-C252E475035A}"/>
              </a:ext>
            </a:extLst>
          </p:cNvPr>
          <p:cNvSpPr txBox="1"/>
          <p:nvPr/>
        </p:nvSpPr>
        <p:spPr>
          <a:xfrm>
            <a:off x="3771937" y="13718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혹은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44A16-78AB-794D-84E3-02970A6ED419}"/>
              </a:ext>
            </a:extLst>
          </p:cNvPr>
          <p:cNvSpPr txBox="1"/>
          <p:nvPr/>
        </p:nvSpPr>
        <p:spPr>
          <a:xfrm>
            <a:off x="0" y="1108798"/>
            <a:ext cx="832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우리가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지놈</a:t>
            </a:r>
            <a:r>
              <a:rPr kumimoji="1" lang="ko-KR" altLang="en-US" b="1" dirty="0"/>
              <a:t> 서열을 알고 있고 이 생물이 가지고 있는 단백질 서열을 알고 있다면</a:t>
            </a:r>
            <a:r>
              <a:rPr kumimoji="1" lang="en-US" altLang="ko-KR" b="1" dirty="0"/>
              <a:t>..</a:t>
            </a:r>
          </a:p>
          <a:p>
            <a:r>
              <a:rPr kumimoji="1" lang="ko-KR" altLang="en-US" b="1" dirty="0"/>
              <a:t>이를 이용하여 자신만의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구축 가능하다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C2C8ABE-239B-624C-937B-C160DE640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9" y="2352020"/>
            <a:ext cx="4862052" cy="3321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CC639-943A-DC4E-BE64-37DA0AA4A33C}"/>
              </a:ext>
            </a:extLst>
          </p:cNvPr>
          <p:cNvSpPr txBox="1"/>
          <p:nvPr/>
        </p:nvSpPr>
        <p:spPr>
          <a:xfrm>
            <a:off x="46778" y="1816159"/>
            <a:ext cx="4557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kumimoji="1" lang="en-US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ftp.ncbi.nlm.nih.gov</a:t>
            </a:r>
            <a:r>
              <a:rPr kumimoji="1" lang="en-US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/genomes/</a:t>
            </a:r>
            <a:r>
              <a:rPr kumimoji="1" lang="en-US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genbank</a:t>
            </a:r>
            <a:endParaRPr kumimoji="1" lang="ko-Kore-KR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88AE9-34A2-6F43-AC05-595B383AAC01}"/>
              </a:ext>
            </a:extLst>
          </p:cNvPr>
          <p:cNvSpPr txBox="1"/>
          <p:nvPr/>
        </p:nvSpPr>
        <p:spPr>
          <a:xfrm>
            <a:off x="317501" y="6057900"/>
            <a:ext cx="789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ftp.ncbi.nlm.nih.gov</a:t>
            </a:r>
            <a:r>
              <a:rPr lang="en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/genomes/</a:t>
            </a:r>
            <a:r>
              <a:rPr lang="en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genbank</a:t>
            </a:r>
            <a:r>
              <a:rPr lang="en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vertebrate_mammalian</a:t>
            </a:r>
            <a:r>
              <a:rPr lang="en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ko-Kore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Homo_sapiens</a:t>
            </a:r>
            <a:r>
              <a:rPr lang="en" altLang="ko-Kore-KR" sz="1400" dirty="0">
                <a:latin typeface="Consolas" panose="020B0609020204030204" pitchFamily="49" charset="0"/>
                <a:cs typeface="Consolas" panose="020B0609020204030204" pitchFamily="49" charset="0"/>
              </a:rPr>
              <a:t>/reference/GCA_000001405.28_GRCh38.p13/</a:t>
            </a:r>
            <a:endParaRPr kumimoji="1" lang="ko-Kore-KR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0BEA5-806A-1D45-9665-3A99919D8872}"/>
              </a:ext>
            </a:extLst>
          </p:cNvPr>
          <p:cNvSpPr txBox="1"/>
          <p:nvPr/>
        </p:nvSpPr>
        <p:spPr>
          <a:xfrm>
            <a:off x="5033821" y="419100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원하는 </a:t>
            </a:r>
            <a:r>
              <a:rPr kumimoji="1" lang="ko-KR" altLang="en-US" dirty="0" err="1"/>
              <a:t>생물종으로</a:t>
            </a:r>
            <a:r>
              <a:rPr kumimoji="1" lang="ko-KR" altLang="en-US" dirty="0"/>
              <a:t> 찾아가 보면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72C9B-7238-A943-90D0-5E75FEBE1D51}"/>
              </a:ext>
            </a:extLst>
          </p:cNvPr>
          <p:cNvSpPr txBox="1"/>
          <p:nvPr/>
        </p:nvSpPr>
        <p:spPr>
          <a:xfrm>
            <a:off x="2722179" y="5688568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휴먼 </a:t>
            </a:r>
            <a:r>
              <a:rPr kumimoji="1" lang="ko-KR" alt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지놈</a:t>
            </a:r>
            <a:r>
              <a:rPr kumimoji="1"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레퍼런스 서열</a:t>
            </a:r>
            <a:endParaRPr kumimoji="1" lang="ko-Kore-KR" alt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1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C17D01-CEAA-F848-BDE8-91669CC184E4}"/>
              </a:ext>
            </a:extLst>
          </p:cNvPr>
          <p:cNvSpPr txBox="1"/>
          <p:nvPr/>
        </p:nvSpPr>
        <p:spPr>
          <a:xfrm>
            <a:off x="696186" y="328389"/>
            <a:ext cx="832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여기서 </a:t>
            </a:r>
            <a:r>
              <a:rPr kumimoji="1" lang="en-US" altLang="ko-K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DNA/RNA/</a:t>
            </a:r>
            <a:r>
              <a:rPr kumimoji="1" lang="ko-KR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단백질 서열을 받아서 </a:t>
            </a:r>
            <a:r>
              <a:rPr kumimoji="1" lang="en-US" altLang="ko-K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BLAST DB</a:t>
            </a:r>
            <a:r>
              <a:rPr kumimoji="1" lang="ko-KR" alt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를</a:t>
            </a:r>
            <a:r>
              <a:rPr kumimoji="1" lang="ko-KR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만들 수 있음</a:t>
            </a:r>
            <a:r>
              <a:rPr kumimoji="1" lang="en-US" altLang="ko-K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ko-KR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9A1B-1AB4-174E-AC62-552225104B2E}"/>
              </a:ext>
            </a:extLst>
          </p:cNvPr>
          <p:cNvSpPr txBox="1"/>
          <p:nvPr/>
        </p:nvSpPr>
        <p:spPr>
          <a:xfrm>
            <a:off x="2029810" y="6488668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어떻게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kumimoji="1" lang="ko-KR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를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만드는지에 대해서는 뒤에서 설명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kumimoji="1" lang="ko-Kore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940025C-407B-9B4C-BC56-AA41E5F28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5" y="1170194"/>
            <a:ext cx="8643350" cy="526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189D2-91BE-5B45-BE32-BDF801453F27}"/>
              </a:ext>
            </a:extLst>
          </p:cNvPr>
          <p:cNvSpPr txBox="1"/>
          <p:nvPr/>
        </p:nvSpPr>
        <p:spPr>
          <a:xfrm>
            <a:off x="5795917" y="2482147"/>
            <a:ext cx="115288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지노믹</a:t>
            </a:r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ko-KR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kumimoji="1"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DNA </a:t>
            </a:r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서열</a:t>
            </a:r>
            <a:endParaRPr kumimoji="1" lang="ko-Kore-KR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811C-7D2E-A541-AAAA-36C6946BE817}"/>
              </a:ext>
            </a:extLst>
          </p:cNvPr>
          <p:cNvSpPr txBox="1"/>
          <p:nvPr/>
        </p:nvSpPr>
        <p:spPr>
          <a:xfrm>
            <a:off x="5718554" y="3261905"/>
            <a:ext cx="145103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유전자</a:t>
            </a:r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ko-KR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kumimoji="1"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annotation</a:t>
            </a:r>
            <a:endParaRPr kumimoji="1" lang="ko-Kore-KR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6BB3B-78A7-304E-8466-B7030EF76605}"/>
              </a:ext>
            </a:extLst>
          </p:cNvPr>
          <p:cNvSpPr txBox="1"/>
          <p:nvPr/>
        </p:nvSpPr>
        <p:spPr>
          <a:xfrm>
            <a:off x="5755040" y="3951709"/>
            <a:ext cx="1234633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단백질 </a:t>
            </a:r>
            <a:endParaRPr kumimoji="1" lang="en-US" altLang="ko-KR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아미노산 </a:t>
            </a:r>
            <a:endParaRPr kumimoji="1" lang="en-US" altLang="ko-KR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kumimoji="1"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서열</a:t>
            </a:r>
            <a:endParaRPr kumimoji="1" lang="ko-Kore-KR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78C30B-ECEE-D642-9C92-B861C0E9375E}"/>
              </a:ext>
            </a:extLst>
          </p:cNvPr>
          <p:cNvCxnSpPr>
            <a:cxnSpLocks/>
          </p:cNvCxnSpPr>
          <p:nvPr/>
        </p:nvCxnSpPr>
        <p:spPr>
          <a:xfrm flipH="1">
            <a:off x="4423696" y="2953407"/>
            <a:ext cx="1272378" cy="40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AA8AD9-58A5-B64F-B0AC-BA7C644454C4}"/>
              </a:ext>
            </a:extLst>
          </p:cNvPr>
          <p:cNvCxnSpPr>
            <a:cxnSpLocks/>
          </p:cNvCxnSpPr>
          <p:nvPr/>
        </p:nvCxnSpPr>
        <p:spPr>
          <a:xfrm flipH="1">
            <a:off x="4423696" y="3673035"/>
            <a:ext cx="1272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67409A-DC4E-2540-81C5-49C73BAF424F}"/>
              </a:ext>
            </a:extLst>
          </p:cNvPr>
          <p:cNvCxnSpPr>
            <a:cxnSpLocks/>
          </p:cNvCxnSpPr>
          <p:nvPr/>
        </p:nvCxnSpPr>
        <p:spPr>
          <a:xfrm flipH="1">
            <a:off x="4482662" y="4277380"/>
            <a:ext cx="1272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85967" y="421247"/>
            <a:ext cx="5011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먼저 </a:t>
            </a:r>
            <a:r>
              <a:rPr lang="en-US" altLang="ko-KR" sz="2800" b="1" dirty="0">
                <a:latin typeface="Arial"/>
                <a:cs typeface="Arial"/>
              </a:rPr>
              <a:t>BLAST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r>
              <a:rPr lang="ko-KR" altLang="en-US" sz="2800" b="1" dirty="0" err="1">
                <a:latin typeface="Arial"/>
                <a:cs typeface="Arial"/>
              </a:rPr>
              <a:t>다운로드받자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8416" y="1122137"/>
            <a:ext cx="638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https://</a:t>
            </a:r>
            <a:r>
              <a:rPr lang="en-US" dirty="0" err="1">
                <a:latin typeface="Arial"/>
                <a:cs typeface="Arial"/>
              </a:rPr>
              <a:t>ftp.ncbi.nlm.nih.gov</a:t>
            </a:r>
            <a:r>
              <a:rPr lang="en-US" dirty="0">
                <a:latin typeface="Arial"/>
                <a:cs typeface="Arial"/>
              </a:rPr>
              <a:t>/blast/executables/blast+/LATEST/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5935A33-FBDF-F54C-8AFA-470CCD21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9" y="1556065"/>
            <a:ext cx="8585200" cy="520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79184" y="530193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&lt;-M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ac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0086" y="4568716"/>
            <a:ext cx="14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&lt;- 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Windows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04583" y="490030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&lt;-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869872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8576" y="200165"/>
            <a:ext cx="642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리눅스와 맥 사용자는 다음과 같이 한다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74669" y="4361704"/>
            <a:ext cx="227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….</a:t>
            </a:r>
            <a:r>
              <a:rPr lang="en-US" b="1" dirty="0" err="1">
                <a:latin typeface="Arial"/>
                <a:cs typeface="Arial"/>
              </a:rPr>
              <a:t>tar.gz</a:t>
            </a:r>
            <a:r>
              <a:rPr lang="ko-KR" altLang="en-US" b="1" dirty="0">
                <a:latin typeface="Arial"/>
                <a:cs typeface="Arial"/>
              </a:rPr>
              <a:t> 파일이란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7B7E3-F9B9-7C4D-8239-8BD09B84ACC8}"/>
              </a:ext>
            </a:extLst>
          </p:cNvPr>
          <p:cNvSpPr txBox="1"/>
          <p:nvPr/>
        </p:nvSpPr>
        <p:spPr>
          <a:xfrm>
            <a:off x="0" y="1327531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Curl </a:t>
            </a:r>
            <a:r>
              <a:rPr kumimoji="1" lang="ko-KR" altLang="en-US" b="1" dirty="0"/>
              <a:t>명령어로 자신이 사용하는 플랫폼에 맞는 파일을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endParaRPr kumimoji="1" lang="en-US" altLang="ko-Kore-KR" b="1" dirty="0"/>
          </a:p>
          <a:p>
            <a:r>
              <a:rPr kumimoji="1" lang="en-US" altLang="ko-KR" dirty="0"/>
              <a:t>(</a:t>
            </a:r>
            <a:r>
              <a:rPr kumimoji="1" lang="en-US" altLang="ko-KR" dirty="0" err="1"/>
              <a:t>tar.gz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확장자가 있는 것으로 </a:t>
            </a:r>
            <a:r>
              <a:rPr kumimoji="1" lang="ko-KR" altLang="en-US" dirty="0" err="1"/>
              <a:t>다운로드받을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27B8B-AEB9-AB4B-8914-1162CA4715EB}"/>
              </a:ext>
            </a:extLst>
          </p:cNvPr>
          <p:cNvSpPr txBox="1"/>
          <p:nvPr/>
        </p:nvSpPr>
        <p:spPr>
          <a:xfrm>
            <a:off x="-1" y="3488114"/>
            <a:ext cx="814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다운로드가</a:t>
            </a:r>
            <a:r>
              <a:rPr kumimoji="1" lang="ko-KR" altLang="en-US" b="1" dirty="0"/>
              <a:t> 끝났으면 </a:t>
            </a:r>
            <a:r>
              <a:rPr kumimoji="1" lang="en-US" altLang="ko-KR" b="1" dirty="0"/>
              <a:t>ncbi-blast-2.11.0+…..</a:t>
            </a:r>
            <a:r>
              <a:rPr kumimoji="1" lang="en-US" altLang="ko-KR" b="1" dirty="0" err="1"/>
              <a:t>tar.gz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파일이 생겼을 것임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9F2EF-132F-FB43-9C73-5B87EE65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3250"/>
            <a:ext cx="9144000" cy="863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1E99B8-4171-5240-B488-4E46B8267C94}"/>
              </a:ext>
            </a:extLst>
          </p:cNvPr>
          <p:cNvSpPr txBox="1"/>
          <p:nvPr/>
        </p:nvSpPr>
        <p:spPr>
          <a:xfrm>
            <a:off x="2470369" y="689773"/>
            <a:ext cx="3483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Arial"/>
                <a:cs typeface="Arial"/>
              </a:rPr>
              <a:t>(</a:t>
            </a:r>
            <a:r>
              <a:rPr lang="ko-KR" altLang="en-US" sz="1600" b="1" dirty="0">
                <a:latin typeface="Arial"/>
                <a:cs typeface="Arial"/>
              </a:rPr>
              <a:t>윈도우 사용자는 잠깐 기다려달라</a:t>
            </a:r>
            <a:r>
              <a:rPr lang="en-US" altLang="ko-KR" sz="1600" b="1" dirty="0">
                <a:latin typeface="Arial"/>
                <a:cs typeface="Arial"/>
              </a:rPr>
              <a:t>..)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6672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89304" y="168047"/>
            <a:ext cx="1940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tar.gz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ko-KR" altLang="en-US" sz="2800" b="1" dirty="0">
                <a:latin typeface="Arial"/>
                <a:cs typeface="Arial"/>
              </a:rPr>
              <a:t>파일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731" y="714566"/>
            <a:ext cx="8656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tar.gz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는 윈도우나 맥에서 사용하는 </a:t>
            </a:r>
            <a:r>
              <a:rPr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zip </a:t>
            </a:r>
            <a:r>
              <a:rPr lang="ko-KR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압축파일과</a:t>
            </a:r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같은 역할을 하는 파일</a:t>
            </a:r>
            <a:endParaRPr lang="en-US" altLang="ko-KR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이 파일의 압축을 어떻게 푸는가</a:t>
            </a:r>
            <a:r>
              <a:rPr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9CCAFC-5285-8D4C-81F0-82D37F451C4F}"/>
              </a:ext>
            </a:extLst>
          </p:cNvPr>
          <p:cNvSpPr/>
          <p:nvPr/>
        </p:nvSpPr>
        <p:spPr>
          <a:xfrm>
            <a:off x="384342" y="2029724"/>
            <a:ext cx="897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tar -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xvzf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ncbi-blast-2.11.0+-x64-macosx.tar.gz</a:t>
            </a:r>
            <a:endParaRPr lang="en" altLang="ko-Kore-KR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1B750-F57E-8E46-8C6D-61CA223EF590}"/>
              </a:ext>
            </a:extLst>
          </p:cNvPr>
          <p:cNvSpPr/>
          <p:nvPr/>
        </p:nvSpPr>
        <p:spPr>
          <a:xfrm>
            <a:off x="384342" y="1660392"/>
            <a:ext cx="897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tar -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xvzf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파일이름</a:t>
            </a:r>
            <a:endParaRPr lang="en" altLang="ko-Kore-KR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FCE667-AB06-2F4C-8B68-D7F238D20206}"/>
              </a:ext>
            </a:extLst>
          </p:cNvPr>
          <p:cNvSpPr/>
          <p:nvPr/>
        </p:nvSpPr>
        <p:spPr>
          <a:xfrm>
            <a:off x="279241" y="2297073"/>
            <a:ext cx="8974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			ncbi-blast-2.11.0+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-win64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tar.gz</a:t>
            </a:r>
            <a:endParaRPr lang="en" altLang="ko-Kore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" altLang="ko-Kore-KR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ncbi-blast-2.11.0+-</a:t>
            </a:r>
            <a:r>
              <a:rPr lang="en" altLang="ko-Kore-KR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linux.tar.gz</a:t>
            </a:r>
            <a:endParaRPr lang="en" altLang="ko-Kore-KR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632CE57-45DD-074A-BDA0-0DA574B29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2" y="2988396"/>
            <a:ext cx="2909063" cy="36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53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848" y="3941097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(Home)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/User/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0657" y="422788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ncbi-blast-2.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7576" y="42642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7576" y="46220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doc</a:t>
            </a: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455445" y="4418570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09953" y="4451000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072179" y="4807927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301519-F04E-254C-8195-867B569FCAEB}"/>
              </a:ext>
            </a:extLst>
          </p:cNvPr>
          <p:cNvSpPr txBox="1"/>
          <p:nvPr/>
        </p:nvSpPr>
        <p:spPr>
          <a:xfrm>
            <a:off x="-57251" y="3547110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여기에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BLAST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의 실행 파일이 위치한다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26250-D5D3-CB40-AD36-281D20CBDB5C}"/>
              </a:ext>
            </a:extLst>
          </p:cNvPr>
          <p:cNvSpPr txBox="1"/>
          <p:nvPr/>
        </p:nvSpPr>
        <p:spPr>
          <a:xfrm>
            <a:off x="0" y="5494947"/>
            <a:ext cx="8927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이전에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을 설치할 때는 데이터파일이 있는 곳에 복사하여 사용했으나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r>
              <a:rPr kumimoji="1" lang="en-US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BLAST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와 같은 소프트웨어는 이렇게 사용하기는 어렵다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ko-KR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시스템에 프로그램이 어디에 위치해 있는지를 알려주어야 함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E58BD-F6C7-CA43-A46A-2E1E41779191}"/>
              </a:ext>
            </a:extLst>
          </p:cNvPr>
          <p:cNvSpPr txBox="1"/>
          <p:nvPr/>
        </p:nvSpPr>
        <p:spPr>
          <a:xfrm>
            <a:off x="5395274" y="495617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E4DF8192-03EA-B94C-A6B9-6E090F7E9996}"/>
              </a:ext>
            </a:extLst>
          </p:cNvPr>
          <p:cNvCxnSpPr/>
          <p:nvPr/>
        </p:nvCxnSpPr>
        <p:spPr>
          <a:xfrm>
            <a:off x="5038646" y="5151437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95FB8F8-A158-CC4C-AFA4-38A5B639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16"/>
            <a:ext cx="9144000" cy="3325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A295A1-3529-1E4D-8473-0599173ABFC1}"/>
              </a:ext>
            </a:extLst>
          </p:cNvPr>
          <p:cNvSpPr txBox="1"/>
          <p:nvPr/>
        </p:nvSpPr>
        <p:spPr>
          <a:xfrm>
            <a:off x="1723697" y="61893"/>
            <a:ext cx="4073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3"/>
                </a:solidFill>
              </a:rPr>
              <a:t>압축을 푼 다음 생성된 디렉토리 안으로 들어가서</a:t>
            </a:r>
            <a:endParaRPr kumimoji="1" lang="ko-Kore-KR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BDF7C7-59FB-6C42-8959-FD2A3482FA7D}"/>
              </a:ext>
            </a:extLst>
          </p:cNvPr>
          <p:cNvSpPr txBox="1"/>
          <p:nvPr/>
        </p:nvSpPr>
        <p:spPr>
          <a:xfrm>
            <a:off x="1723696" y="437245"/>
            <a:ext cx="349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 err="1">
                <a:solidFill>
                  <a:schemeClr val="accent3"/>
                </a:solidFill>
              </a:rPr>
              <a:t>db</a:t>
            </a:r>
            <a:r>
              <a:rPr kumimoji="1" lang="ko-KR" altLang="en-US" sz="1400" b="1" dirty="0">
                <a:solidFill>
                  <a:schemeClr val="accent3"/>
                </a:solidFill>
              </a:rPr>
              <a:t>라는 이름으로 새로운 디렉토리를 </a:t>
            </a:r>
            <a:r>
              <a:rPr kumimoji="1" lang="ko-KR" altLang="en-US" sz="1400" b="1" dirty="0" err="1">
                <a:solidFill>
                  <a:schemeClr val="accent3"/>
                </a:solidFill>
              </a:rPr>
              <a:t>만듬</a:t>
            </a:r>
            <a:endParaRPr kumimoji="1" lang="ko-Kore-KR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D87038-4440-7340-B323-E8AB8770BAA5}"/>
              </a:ext>
            </a:extLst>
          </p:cNvPr>
          <p:cNvSpPr txBox="1"/>
          <p:nvPr/>
        </p:nvSpPr>
        <p:spPr>
          <a:xfrm>
            <a:off x="1723696" y="1379961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3"/>
                </a:solidFill>
              </a:rPr>
              <a:t>bin </a:t>
            </a:r>
            <a:r>
              <a:rPr kumimoji="1" lang="ko-KR" altLang="en-US" sz="1400" b="1" dirty="0">
                <a:solidFill>
                  <a:schemeClr val="accent3"/>
                </a:solidFill>
              </a:rPr>
              <a:t>이라는 디렉토리에 들어가 보면</a:t>
            </a:r>
            <a:endParaRPr kumimoji="1" lang="ko-Kore-KR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DE2BF2-3EBD-724F-97C3-D625ED9CFD90}"/>
              </a:ext>
            </a:extLst>
          </p:cNvPr>
          <p:cNvSpPr txBox="1"/>
          <p:nvPr/>
        </p:nvSpPr>
        <p:spPr>
          <a:xfrm>
            <a:off x="4679577" y="1800052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accent3"/>
                </a:solidFill>
              </a:rPr>
              <a:t>BLAST </a:t>
            </a:r>
            <a:r>
              <a:rPr kumimoji="1" lang="ko-KR" altLang="en-US" sz="1400" b="1" dirty="0">
                <a:solidFill>
                  <a:schemeClr val="accent3"/>
                </a:solidFill>
              </a:rPr>
              <a:t>실행 파일 </a:t>
            </a:r>
            <a:endParaRPr kumimoji="1" lang="ko-Kore-KR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327D37-DE38-D048-A2C5-7BCF426A7C34}"/>
              </a:ext>
            </a:extLst>
          </p:cNvPr>
          <p:cNvSpPr txBox="1"/>
          <p:nvPr/>
        </p:nvSpPr>
        <p:spPr>
          <a:xfrm>
            <a:off x="3092661" y="3045564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accent3"/>
                </a:solidFill>
              </a:rPr>
              <a:t>BLAST </a:t>
            </a:r>
            <a:r>
              <a:rPr kumimoji="1" lang="ko-KR" altLang="en-US" sz="1400" b="1" dirty="0">
                <a:solidFill>
                  <a:schemeClr val="accent3"/>
                </a:solidFill>
              </a:rPr>
              <a:t>실행 파일의 위치 </a:t>
            </a:r>
            <a:endParaRPr kumimoji="1" lang="ko-Kore-KR" altLang="en-US" sz="1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489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3657600" y="-199696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PATH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233" y="1107688"/>
            <a:ext cx="64556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Courier New"/>
                <a:cs typeface="Courier New"/>
              </a:rPr>
              <a:t>지금 설치한 </a:t>
            </a:r>
            <a:r>
              <a:rPr lang="en-US" altLang="ko-KR" b="1" dirty="0">
                <a:latin typeface="Courier New"/>
                <a:cs typeface="Courier New"/>
              </a:rPr>
              <a:t>BLAST</a:t>
            </a:r>
            <a:r>
              <a:rPr lang="ko-KR" altLang="en-US" b="1" dirty="0">
                <a:latin typeface="Courier New"/>
                <a:cs typeface="Courier New"/>
              </a:rPr>
              <a:t>가 어디에 위치해 있는지 알려주려면</a:t>
            </a:r>
            <a:r>
              <a:rPr lang="en-US" altLang="ko-KR" b="1" dirty="0">
                <a:latin typeface="Courier New"/>
                <a:cs typeface="Courier New"/>
              </a:rPr>
              <a:t>…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ko-KR" altLang="en-US" b="1" dirty="0">
                <a:latin typeface="Courier New"/>
                <a:cs typeface="Courier New"/>
              </a:rPr>
              <a:t>시스템 설정 파일을 고쳐야 한다</a:t>
            </a:r>
            <a:r>
              <a:rPr lang="en-US" altLang="ko-KR" b="1" dirty="0">
                <a:latin typeface="Courier New"/>
                <a:cs typeface="Courier New"/>
              </a:rPr>
              <a:t>.</a:t>
            </a:r>
            <a:r>
              <a:rPr lang="ko-KR" altLang="en-US" b="1" dirty="0">
                <a:latin typeface="Courier New"/>
                <a:cs typeface="Courier New"/>
              </a:rPr>
              <a:t> 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bashrc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우분투 리눅스</a:t>
            </a:r>
            <a:r>
              <a:rPr lang="en-US" altLang="ko-KR" b="1" dirty="0">
                <a:latin typeface="Courier New"/>
                <a:cs typeface="Courier New"/>
              </a:rPr>
              <a:t>)</a:t>
            </a: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zshrc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맥 </a:t>
            </a:r>
            <a:r>
              <a:rPr lang="en-US" altLang="ko-KR" b="1" dirty="0">
                <a:latin typeface="Courier New"/>
                <a:cs typeface="Courier New"/>
              </a:rPr>
              <a:t>OS X Catalina</a:t>
            </a:r>
            <a:r>
              <a:rPr lang="ko-KR" altLang="en-US" b="1" dirty="0">
                <a:latin typeface="Courier New"/>
                <a:cs typeface="Courier New"/>
              </a:rPr>
              <a:t> 이후 버전</a:t>
            </a:r>
            <a:r>
              <a:rPr lang="en-US" altLang="ko-KR" b="1" dirty="0">
                <a:latin typeface="Courier New"/>
                <a:cs typeface="Courier New"/>
              </a:rPr>
              <a:t>)</a:t>
            </a: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bash_profile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맥 </a:t>
            </a:r>
            <a:r>
              <a:rPr lang="en-US" altLang="ko-KR" b="1" dirty="0">
                <a:latin typeface="Courier New"/>
                <a:cs typeface="Courier New"/>
              </a:rPr>
              <a:t>OS X </a:t>
            </a:r>
            <a:r>
              <a:rPr lang="ko-KR" altLang="en-US" b="1" dirty="0">
                <a:latin typeface="Courier New"/>
                <a:cs typeface="Courier New"/>
              </a:rPr>
              <a:t>이전 버전</a:t>
            </a:r>
            <a:r>
              <a:rPr lang="en-US" altLang="ko-KR" b="1" dirty="0">
                <a:latin typeface="Courier New"/>
                <a:cs typeface="Courier New"/>
              </a:rPr>
              <a:t>)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FFAF4-0684-464C-BF83-30665C7B17EB}"/>
              </a:ext>
            </a:extLst>
          </p:cNvPr>
          <p:cNvSpPr txBox="1"/>
          <p:nvPr/>
        </p:nvSpPr>
        <p:spPr>
          <a:xfrm>
            <a:off x="270233" y="3373297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설정 파일에 다른 내용이 이미 있을 수 있지만 제일 끝에 다음 행을 추가한다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1557D-8E3A-4846-93AD-EB9A43582CA7}"/>
              </a:ext>
            </a:extLst>
          </p:cNvPr>
          <p:cNvSpPr txBox="1"/>
          <p:nvPr/>
        </p:nvSpPr>
        <p:spPr>
          <a:xfrm>
            <a:off x="6237962" y="4786855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BLAST 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0970B-259D-A648-85B0-BC3F14EA2E63}"/>
              </a:ext>
            </a:extLst>
          </p:cNvPr>
          <p:cNvSpPr txBox="1"/>
          <p:nvPr/>
        </p:nvSpPr>
        <p:spPr>
          <a:xfrm>
            <a:off x="6237962" y="441752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3138-A6E9-514F-93A4-8A4EACB61CF0}"/>
              </a:ext>
            </a:extLst>
          </p:cNvPr>
          <p:cNvSpPr txBox="1"/>
          <p:nvPr/>
        </p:nvSpPr>
        <p:spPr>
          <a:xfrm>
            <a:off x="270233" y="5584562"/>
            <a:ext cx="17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저장한 이후 </a:t>
            </a:r>
            <a:endParaRPr kumimoji="1" lang="en-US" altLang="ko-KR" dirty="0"/>
          </a:p>
          <a:p>
            <a:r>
              <a:rPr kumimoji="1" lang="en-US" altLang="ko-Kore-KR" dirty="0"/>
              <a:t>source ~/.</a:t>
            </a:r>
            <a:r>
              <a:rPr kumimoji="1" lang="en-US" altLang="ko-Kore-KR" dirty="0" err="1"/>
              <a:t>bashrc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06CF6-ABF6-EC45-B41C-AB39B13AAD88}"/>
              </a:ext>
            </a:extLst>
          </p:cNvPr>
          <p:cNvSpPr txBox="1"/>
          <p:nvPr/>
        </p:nvSpPr>
        <p:spPr>
          <a:xfrm>
            <a:off x="2119440" y="5861561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혹은 다른 설정파일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BAC7C-05F2-2542-B6E8-B81C07E7030D}"/>
              </a:ext>
            </a:extLst>
          </p:cNvPr>
          <p:cNvSpPr txBox="1"/>
          <p:nvPr/>
        </p:nvSpPr>
        <p:spPr>
          <a:xfrm>
            <a:off x="270233" y="6313431"/>
            <a:ext cx="396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아니면 터미널을 닫았다가 다시 켠다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1048CEE-EA0F-234E-B8D0-A1CE844AA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84" y="4376645"/>
            <a:ext cx="5880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0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656EFDF4-19F3-5B4E-88C0-CA0764DF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82653"/>
              </p:ext>
            </p:extLst>
          </p:nvPr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-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프로그래밍 기본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데이터 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 및 머신 러닝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Differential Gene Expression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 Analysis and Go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5E836D-407E-9147-8118-530F41667C15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18B7E-3FB7-314F-B217-30B66CF99A18}"/>
              </a:ext>
            </a:extLst>
          </p:cNvPr>
          <p:cNvSpPr txBox="1"/>
          <p:nvPr/>
        </p:nvSpPr>
        <p:spPr>
          <a:xfrm>
            <a:off x="7406024" y="54039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8658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3DA5D-7DA2-BC40-9675-412793B9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07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윈도우</a:t>
            </a:r>
            <a:r>
              <a:rPr lang="en-US" altLang="ko-KR" sz="3600" b="1" dirty="0">
                <a:latin typeface="Arial"/>
                <a:cs typeface="Arial"/>
              </a:rPr>
              <a:t>(Git for bash)</a:t>
            </a:r>
            <a:r>
              <a:rPr lang="ko-KR" altLang="en-US" sz="3600" b="1" dirty="0">
                <a:latin typeface="Arial"/>
                <a:cs typeface="Arial"/>
              </a:rPr>
              <a:t>  설치법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317DA-B775-E74E-8DF3-B9112E6B7B15}"/>
              </a:ext>
            </a:extLst>
          </p:cNvPr>
          <p:cNvSpPr txBox="1"/>
          <p:nvPr/>
        </p:nvSpPr>
        <p:spPr>
          <a:xfrm>
            <a:off x="457200" y="1417638"/>
            <a:ext cx="765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실행에 필요한 추가 소프트웨어 설치 </a:t>
            </a:r>
            <a:endParaRPr kumimoji="1" lang="en-US" altLang="ko-Kore-KR" b="1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www.microsoft.com</a:t>
            </a:r>
            <a:r>
              <a:rPr kumimoji="1" lang="en" altLang="ko-Kore-KR" dirty="0"/>
              <a:t>/ko-</a:t>
            </a:r>
            <a:r>
              <a:rPr kumimoji="1" lang="en" altLang="ko-Kore-KR" dirty="0" err="1"/>
              <a:t>kr</a:t>
            </a:r>
            <a:r>
              <a:rPr kumimoji="1" lang="en" altLang="ko-Kore-KR" dirty="0"/>
              <a:t>/download/</a:t>
            </a:r>
            <a:r>
              <a:rPr kumimoji="1" lang="en" altLang="ko-Kore-KR" dirty="0" err="1"/>
              <a:t>details.aspx?id</a:t>
            </a:r>
            <a:r>
              <a:rPr kumimoji="1" lang="en" altLang="ko-Kore-KR" dirty="0"/>
              <a:t>=48145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8BC3AEB-A01E-D543-8DE2-257B1506D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582867"/>
            <a:ext cx="5854700" cy="2006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8DF735-8F75-D14C-B0F6-2E47BD2F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694840"/>
            <a:ext cx="6172200" cy="198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15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45D2B7-1F46-9D4B-97EF-690678E7AA44}"/>
              </a:ext>
            </a:extLst>
          </p:cNvPr>
          <p:cNvSpPr txBox="1"/>
          <p:nvPr/>
        </p:nvSpPr>
        <p:spPr>
          <a:xfrm>
            <a:off x="394138" y="398134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다운로드를 받은 </a:t>
            </a:r>
            <a:r>
              <a:rPr kumimoji="1" lang="en-US" altLang="ko-KR" b="1" dirty="0"/>
              <a:t>BLAST </a:t>
            </a:r>
            <a:r>
              <a:rPr kumimoji="1" lang="ko-KR" altLang="en-US" b="1" dirty="0"/>
              <a:t>설치 파일을 설치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A0E906C-ECD6-7147-A606-0B43C3F1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64" y="1532266"/>
            <a:ext cx="5572002" cy="4341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3A2A5-D543-E549-A28C-92B2B6EB4A48}"/>
              </a:ext>
            </a:extLst>
          </p:cNvPr>
          <p:cNvSpPr txBox="1"/>
          <p:nvPr/>
        </p:nvSpPr>
        <p:spPr>
          <a:xfrm>
            <a:off x="827903" y="1020436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ncbi-blast-2.11.0+-win64.exe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B8D5A-59FE-2D4B-A32F-15D2F4CF3B7C}"/>
              </a:ext>
            </a:extLst>
          </p:cNvPr>
          <p:cNvSpPr txBox="1"/>
          <p:nvPr/>
        </p:nvSpPr>
        <p:spPr>
          <a:xfrm>
            <a:off x="304800" y="6285186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이대로</a:t>
            </a:r>
            <a:r>
              <a:rPr kumimoji="1" lang="ko-KR" altLang="en-US" b="1" dirty="0"/>
              <a:t> 프로그램을 설치하면 </a:t>
            </a:r>
            <a:r>
              <a:rPr kumimoji="1" lang="en-US" altLang="ko-KR" b="1" dirty="0"/>
              <a:t>C:\Program Files\NCBI\blast-2.11.0+</a:t>
            </a:r>
            <a:r>
              <a:rPr kumimoji="1" lang="ko-KR" altLang="en-US" b="1" dirty="0"/>
              <a:t>에 설치됨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0273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B73E33-E63E-EB43-9134-75B7832EC936}"/>
              </a:ext>
            </a:extLst>
          </p:cNvPr>
          <p:cNvSpPr txBox="1"/>
          <p:nvPr/>
        </p:nvSpPr>
        <p:spPr>
          <a:xfrm>
            <a:off x="593123" y="210206"/>
            <a:ext cx="77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자신의 홈 디렉토리에 데이터베이스를 저장할 디렉토리를 만들어 줌 </a:t>
            </a:r>
            <a:endParaRPr kumimoji="1" lang="ko-Kore-KR" altLang="en-US" b="1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9A65B75-C520-ED4D-AA44-7541515D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20" y="1038483"/>
            <a:ext cx="49657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C0D2B-F379-AF46-95AC-75178DADFCBB}"/>
              </a:ext>
            </a:extLst>
          </p:cNvPr>
          <p:cNvSpPr txBox="1"/>
          <p:nvPr/>
        </p:nvSpPr>
        <p:spPr>
          <a:xfrm>
            <a:off x="754620" y="2932811"/>
            <a:ext cx="77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그리고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인식할 수 있는 위치를 시스템에 알려 주어야 함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5438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7C597DB-4FC4-3948-B727-82B8106B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36" y="589465"/>
            <a:ext cx="4622800" cy="416052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28F83A4B-43A3-7640-B5F5-47B50D893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42" y="589465"/>
            <a:ext cx="4214858" cy="492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EC5846-2B43-B647-B01C-46470F7F9077}"/>
              </a:ext>
            </a:extLst>
          </p:cNvPr>
          <p:cNvSpPr txBox="1"/>
          <p:nvPr/>
        </p:nvSpPr>
        <p:spPr>
          <a:xfrm>
            <a:off x="339869" y="22013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설정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고급 시스템 설정 보기 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227A4-FC1A-6246-92C5-6F63A6AFD218}"/>
              </a:ext>
            </a:extLst>
          </p:cNvPr>
          <p:cNvSpPr txBox="1"/>
          <p:nvPr/>
        </p:nvSpPr>
        <p:spPr>
          <a:xfrm>
            <a:off x="5903686" y="456531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“</a:t>
            </a:r>
            <a:r>
              <a:rPr kumimoji="1" lang="ko-KR" altLang="en-US" b="1" dirty="0">
                <a:solidFill>
                  <a:srgbClr val="C00000"/>
                </a:solidFill>
              </a:rPr>
              <a:t>환경 변수</a:t>
            </a:r>
            <a:r>
              <a:rPr kumimoji="1" lang="en-US" altLang="ko-KR" b="1" dirty="0">
                <a:solidFill>
                  <a:srgbClr val="C00000"/>
                </a:solidFill>
              </a:rPr>
              <a:t>”</a:t>
            </a:r>
            <a:r>
              <a:rPr kumimoji="1" lang="ko-KR" altLang="en-US" b="1" dirty="0">
                <a:solidFill>
                  <a:srgbClr val="C00000"/>
                </a:solidFill>
              </a:rPr>
              <a:t> 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C897ED-AA6E-2941-AAF8-97591184FBA2}"/>
              </a:ext>
            </a:extLst>
          </p:cNvPr>
          <p:cNvSpPr/>
          <p:nvPr/>
        </p:nvSpPr>
        <p:spPr>
          <a:xfrm>
            <a:off x="7483365" y="4483572"/>
            <a:ext cx="1463862" cy="45107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3999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286D92-D468-E64B-B31F-69589116516E}"/>
              </a:ext>
            </a:extLst>
          </p:cNvPr>
          <p:cNvSpPr txBox="1"/>
          <p:nvPr/>
        </p:nvSpPr>
        <p:spPr>
          <a:xfrm>
            <a:off x="3226487" y="1508916"/>
            <a:ext cx="5559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＂새로</a:t>
            </a:r>
            <a:r>
              <a:rPr kumimoji="1" lang="ko-KR" altLang="en-US" dirty="0"/>
              <a:t> 만들기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로 </a:t>
            </a:r>
            <a:r>
              <a:rPr kumimoji="1" lang="en-US" altLang="ko-KR" dirty="0"/>
              <a:t>“BLASTDB”</a:t>
            </a:r>
            <a:r>
              <a:rPr kumimoji="1" lang="ko-KR" altLang="en-US" dirty="0"/>
              <a:t>라는 환경변수를 만들고</a:t>
            </a:r>
            <a:r>
              <a:rPr kumimoji="1" lang="en-US" altLang="ko-KR" dirty="0"/>
              <a:t>,</a:t>
            </a:r>
          </a:p>
          <a:p>
            <a:endParaRPr kumimoji="1" lang="ko-Kore-KR" altLang="en-US" dirty="0"/>
          </a:p>
        </p:txBody>
      </p:sp>
      <p:pic>
        <p:nvPicPr>
          <p:cNvPr id="9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D0648EA-0DF1-304B-8071-921BE0FC1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3226486" cy="3810000"/>
          </a:xfr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11AAC19-10ED-054B-8787-9B4AC65F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69" y="0"/>
            <a:ext cx="5300133" cy="1402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19D38A-0506-464B-A70F-7F97A563B325}"/>
              </a:ext>
            </a:extLst>
          </p:cNvPr>
          <p:cNvSpPr txBox="1"/>
          <p:nvPr/>
        </p:nvSpPr>
        <p:spPr>
          <a:xfrm>
            <a:off x="6719259" y="1905000"/>
            <a:ext cx="312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저장할 위치를 지정한다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1217F345-25B3-8C4F-B4BB-8DA278AF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90997"/>
            <a:ext cx="8280400" cy="2197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F56ECB-45E6-8F40-BB4E-5F4D84EAA309}"/>
              </a:ext>
            </a:extLst>
          </p:cNvPr>
          <p:cNvSpPr txBox="1"/>
          <p:nvPr/>
        </p:nvSpPr>
        <p:spPr>
          <a:xfrm>
            <a:off x="0" y="6188097"/>
            <a:ext cx="5336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R" altLang="en-US" dirty="0"/>
              <a:t>새로 만들기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BLASTDB_LMDB_MAP_SIZE </a:t>
            </a:r>
            <a:r>
              <a:rPr kumimoji="1" lang="ko-KR" altLang="en-US" dirty="0"/>
              <a:t>라는 </a:t>
            </a:r>
            <a:endParaRPr kumimoji="1" lang="en-US" altLang="ko-KR" dirty="0"/>
          </a:p>
          <a:p>
            <a:r>
              <a:rPr kumimoji="1" lang="ko-KR" altLang="en-US" dirty="0"/>
              <a:t>환경변수를 만들고 </a:t>
            </a:r>
            <a:r>
              <a:rPr kumimoji="1" lang="en-US" altLang="ko-KR" dirty="0"/>
              <a:t>1000000</a:t>
            </a:r>
            <a:r>
              <a:rPr kumimoji="1" lang="ko-KR" altLang="en-US" dirty="0"/>
              <a:t> 을 입력한다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0280972-FD07-F94C-9FC6-857B316C0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314" y="1826093"/>
            <a:ext cx="2269371" cy="208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3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415159" y="-79905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설치가 잘 되었는지 보려면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3520F-AA8B-3248-80DE-3C4A6DA74ECB}"/>
              </a:ext>
            </a:extLst>
          </p:cNvPr>
          <p:cNvSpPr txBox="1"/>
          <p:nvPr/>
        </p:nvSpPr>
        <p:spPr>
          <a:xfrm>
            <a:off x="118533" y="1786024"/>
            <a:ext cx="918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디렉토리에서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blastp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입력하여 위와 같은 에러 메시지가 나오면 정상적으로 설치된 것임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06E5E-3C9E-C345-8D0A-EDB6D2C32A2A}"/>
              </a:ext>
            </a:extLst>
          </p:cNvPr>
          <p:cNvSpPr txBox="1"/>
          <p:nvPr/>
        </p:nvSpPr>
        <p:spPr>
          <a:xfrm>
            <a:off x="118533" y="133773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새로</a:t>
            </a:r>
            <a:r>
              <a:rPr kumimoji="1" lang="ko-KR" altLang="en-US" dirty="0"/>
              <a:t> 터미널을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 다음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49F8B-2558-344C-8CCD-08BB963E05C2}"/>
              </a:ext>
            </a:extLst>
          </p:cNvPr>
          <p:cNvSpPr txBox="1"/>
          <p:nvPr/>
        </p:nvSpPr>
        <p:spPr>
          <a:xfrm>
            <a:off x="2592287" y="4887310"/>
            <a:ext cx="311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할 일은</a:t>
            </a:r>
            <a:r>
              <a:rPr kumimoji="1" lang="en-US" altLang="ko-KR" b="1" dirty="0"/>
              <a:t>…BLAST DB </a:t>
            </a:r>
            <a:r>
              <a:rPr kumimoji="1" lang="ko-KR" altLang="en-US" b="1" dirty="0"/>
              <a:t>설치 </a:t>
            </a:r>
            <a:endParaRPr kumimoji="1" lang="ko-Kore-KR" altLang="en-US" b="1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49FE2D4-B501-F941-8384-39AE0D62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1624"/>
            <a:ext cx="8907046" cy="13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73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3175686" y="24425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BLAST DB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560" y="1581114"/>
            <a:ext cx="759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BLAST </a:t>
            </a:r>
            <a:r>
              <a:rPr lang="ko-KR" altLang="en-US" b="1" dirty="0">
                <a:latin typeface="Arial"/>
                <a:cs typeface="Arial"/>
              </a:rPr>
              <a:t>검색을 하기 위해서는 검색할 대상이 있는 서열 정보를 얻어야 함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560" y="2149401"/>
            <a:ext cx="837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이미 만들어진 </a:t>
            </a:r>
            <a:r>
              <a:rPr lang="en-US" altLang="ko-KR" b="1" dirty="0">
                <a:latin typeface="Arial"/>
                <a:cs typeface="Arial"/>
              </a:rPr>
              <a:t>DB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ko-KR" altLang="en-US" b="1" dirty="0" err="1">
                <a:latin typeface="Arial"/>
                <a:cs typeface="Arial"/>
              </a:rPr>
              <a:t>다운받을수도</a:t>
            </a:r>
            <a:r>
              <a:rPr lang="ko-KR" altLang="en-US" b="1" dirty="0">
                <a:latin typeface="Arial"/>
                <a:cs typeface="Arial"/>
              </a:rPr>
              <a:t> 있지만 서열 정보를 가지고 만드는 것도 가능</a:t>
            </a:r>
            <a:r>
              <a:rPr lang="en-US" altLang="ko-KR" b="1" dirty="0">
                <a:latin typeface="Arial"/>
                <a:cs typeface="Arial"/>
              </a:rPr>
              <a:t>.</a:t>
            </a:r>
          </a:p>
          <a:p>
            <a:r>
              <a:rPr lang="ko-KR" altLang="en-US" b="1" dirty="0">
                <a:latin typeface="Arial"/>
                <a:cs typeface="Arial"/>
              </a:rPr>
              <a:t>이전에 만든  </a:t>
            </a:r>
            <a:r>
              <a:rPr lang="en-US" altLang="ko-KR" b="1" dirty="0">
                <a:latin typeface="Arial"/>
                <a:cs typeface="Arial"/>
              </a:rPr>
              <a:t>ncbi-blast-2.11.0+/</a:t>
            </a:r>
            <a:r>
              <a:rPr lang="en-US" altLang="ko-KR" b="1" dirty="0" err="1">
                <a:latin typeface="Arial"/>
                <a:cs typeface="Arial"/>
              </a:rPr>
              <a:t>db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디렉토리로 이동한 다음 </a:t>
            </a:r>
            <a:r>
              <a:rPr lang="en-US" altLang="ko-KR" b="1" dirty="0">
                <a:latin typeface="Arial"/>
                <a:cs typeface="Arial"/>
              </a:rPr>
              <a:t>curl </a:t>
            </a:r>
            <a:r>
              <a:rPr lang="ko-KR" altLang="en-US" b="1" dirty="0">
                <a:latin typeface="Arial"/>
                <a:cs typeface="Arial"/>
              </a:rPr>
              <a:t>로 다운로드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87" y="5379411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gunzip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swissprot.gz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BB9BB-7E7C-0441-824C-9A1362CE68C6}"/>
              </a:ext>
            </a:extLst>
          </p:cNvPr>
          <p:cNvSpPr txBox="1"/>
          <p:nvPr/>
        </p:nvSpPr>
        <p:spPr>
          <a:xfrm>
            <a:off x="183087" y="3201646"/>
            <a:ext cx="80361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cd ~/ncbi-blast-2.11.0+/</a:t>
            </a:r>
            <a:r>
              <a:rPr lang="en-US" altLang="ko-Kore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altLang="ko-Kore-KR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curl -O ftp://</a:t>
            </a:r>
            <a:r>
              <a:rPr lang="en" altLang="ko-Kore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ftp.ncbi.nlm.nih.gov</a:t>
            </a:r>
            <a:r>
              <a:rPr lang="en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/blast/</a:t>
            </a:r>
            <a:r>
              <a:rPr lang="en" altLang="ko-Kore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/FASTA/</a:t>
            </a:r>
            <a:r>
              <a:rPr lang="en" altLang="ko-Kore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swissprot.gz</a:t>
            </a:r>
            <a:endParaRPr lang="en" altLang="ko-Kore-KR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6A3AA3-B92C-1549-8E65-2DA28212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3" y="4210408"/>
            <a:ext cx="8394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4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8811" y="18696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파일의 길이는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4537" y="147130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2964530 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811" y="2073694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Courier New"/>
                <a:cs typeface="Courier New"/>
              </a:rPr>
              <a:t>맨 처음 </a:t>
            </a:r>
            <a:r>
              <a:rPr lang="en-US" altLang="ko-KR" b="1" dirty="0">
                <a:latin typeface="Courier New"/>
                <a:cs typeface="Courier New"/>
              </a:rPr>
              <a:t>200</a:t>
            </a:r>
            <a:r>
              <a:rPr lang="ko-KR" altLang="en-US" b="1" dirty="0" err="1">
                <a:latin typeface="Courier New"/>
                <a:cs typeface="Courier New"/>
              </a:rPr>
              <a:t>줄만을</a:t>
            </a:r>
            <a:r>
              <a:rPr lang="ko-KR" altLang="en-US" b="1" dirty="0">
                <a:latin typeface="Courier New"/>
                <a:cs typeface="Courier New"/>
              </a:rPr>
              <a:t> 살펴보면 </a:t>
            </a:r>
            <a:endParaRPr lang="en-US" altLang="ko-KR" b="1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head –n 200 </a:t>
            </a:r>
            <a:r>
              <a:rPr lang="en-US" dirty="0" err="1">
                <a:latin typeface="Courier New"/>
                <a:cs typeface="Courier New"/>
              </a:rPr>
              <a:t>swissprot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9" name="그림 8" descr="스크린샷, 신문이(가) 표시된 사진&#10;&#10;자동 생성된 설명">
            <a:extLst>
              <a:ext uri="{FF2B5EF4-FFF2-40B4-BE49-F238E27FC236}">
                <a16:creationId xmlns:a16="http://schemas.microsoft.com/office/drawing/2014/main" id="{1A744CDC-9AAF-0342-94DA-DB6983A9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3" y="3122479"/>
            <a:ext cx="8150169" cy="278670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92626BB-5467-DA43-A7E9-04EEE0509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26" y="549553"/>
            <a:ext cx="2950586" cy="970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B389D9-E0E2-B149-8174-2A60B018A687}"/>
              </a:ext>
            </a:extLst>
          </p:cNvPr>
          <p:cNvSpPr txBox="1"/>
          <p:nvPr/>
        </p:nvSpPr>
        <p:spPr>
          <a:xfrm>
            <a:off x="3696809" y="2783772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C00000"/>
                </a:solidFill>
              </a:rPr>
              <a:t>단백질</a:t>
            </a:r>
            <a:r>
              <a:rPr kumimoji="1" lang="ko-KR" altLang="en-US" b="1" dirty="0">
                <a:solidFill>
                  <a:srgbClr val="C00000"/>
                </a:solidFill>
              </a:rPr>
              <a:t> 서열 데이터베이스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35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>
                <a:latin typeface="Arial"/>
                <a:cs typeface="Arial"/>
              </a:rPr>
              <a:t>BLASTDB </a:t>
            </a:r>
            <a:r>
              <a:rPr lang="ko-KR" altLang="en-US" sz="3600" b="1" dirty="0">
                <a:latin typeface="Arial"/>
                <a:cs typeface="Arial"/>
              </a:rPr>
              <a:t>생성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256" y="1212514"/>
            <a:ext cx="8119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makeblastdb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-in </a:t>
            </a:r>
            <a:r>
              <a:rPr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파일이름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dbtype</a:t>
            </a:r>
            <a:r>
              <a:rPr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시퀀스의 종류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altLang="ko-KR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단백질의 경우 </a:t>
            </a:r>
            <a:r>
              <a:rPr lang="en-US" altLang="ko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prot</a:t>
            </a:r>
            <a:r>
              <a:rPr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핵산일 경우 </a:t>
            </a:r>
            <a:r>
              <a:rPr lang="en-US" altLang="ko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nucl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9B59D-5091-6C44-BA70-C37C32036D29}"/>
              </a:ext>
            </a:extLst>
          </p:cNvPr>
          <p:cNvSpPr txBox="1"/>
          <p:nvPr/>
        </p:nvSpPr>
        <p:spPr>
          <a:xfrm>
            <a:off x="140256" y="2133599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우리는 단백질 서열로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만들 것이므로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7CF7-9B00-6C46-9393-9465BBD63B85}"/>
              </a:ext>
            </a:extLst>
          </p:cNvPr>
          <p:cNvSpPr txBox="1"/>
          <p:nvPr/>
        </p:nvSpPr>
        <p:spPr>
          <a:xfrm>
            <a:off x="169507" y="2687283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makeblastdb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–in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dbtype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그림 9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7FBE9FB6-86E0-7940-9209-AB843B34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" y="3115907"/>
            <a:ext cx="8587946" cy="18682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CC9451-842E-0748-9648-8D2FC0E55038}"/>
              </a:ext>
            </a:extLst>
          </p:cNvPr>
          <p:cNvSpPr txBox="1"/>
          <p:nvPr/>
        </p:nvSpPr>
        <p:spPr>
          <a:xfrm>
            <a:off x="169507" y="529629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ls</a:t>
            </a:r>
            <a:r>
              <a:rPr kumimoji="1" lang="ko-KR" altLang="en-US" dirty="0"/>
              <a:t>로 디렉토리 내용을 보면</a:t>
            </a:r>
            <a:r>
              <a:rPr kumimoji="1" lang="en-US" altLang="ko-KR" dirty="0"/>
              <a:t>..</a:t>
            </a:r>
            <a:endParaRPr kumimoji="1" lang="en-US" altLang="ko-Kore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1AC0A4-E27D-9440-97F9-C5B008169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1"/>
          <a:stretch/>
        </p:blipFill>
        <p:spPr>
          <a:xfrm>
            <a:off x="278027" y="5829838"/>
            <a:ext cx="8406082" cy="339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C501D-5313-D54C-844B-7D4BA342E561}"/>
              </a:ext>
            </a:extLst>
          </p:cNvPr>
          <p:cNvSpPr txBox="1"/>
          <p:nvPr/>
        </p:nvSpPr>
        <p:spPr>
          <a:xfrm>
            <a:off x="2971345" y="6353717"/>
            <a:ext cx="432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이런 파일이 생기면</a:t>
            </a:r>
            <a:r>
              <a:rPr kumimoji="1" lang="en-US" altLang="ko-KR" b="1" dirty="0"/>
              <a:t> BLAST DB </a:t>
            </a:r>
            <a:r>
              <a:rPr kumimoji="1" lang="ko-KR" altLang="en-US" b="1" dirty="0"/>
              <a:t>생성 완료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123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965622" y="-81941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BLAST</a:t>
            </a:r>
            <a:r>
              <a:rPr lang="ko-KR" altLang="en-US" sz="3600" b="1" dirty="0">
                <a:latin typeface="Arial"/>
                <a:cs typeface="Arial"/>
              </a:rPr>
              <a:t> 실행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1717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자신의 홈 디렉토리에  작업할 디렉토리를 하나 만들고 이동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5897" y="5379316"/>
            <a:ext cx="12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BLAST </a:t>
            </a:r>
            <a:r>
              <a:rPr lang="ko-KR" altLang="en-US" b="1" dirty="0"/>
              <a:t>실행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5897" y="5895482"/>
            <a:ext cx="565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 </a:t>
            </a:r>
            <a:r>
              <a:rPr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검색할 파일 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검색할 </a:t>
            </a:r>
            <a:r>
              <a:rPr lang="en-US" altLang="ko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이름 </a:t>
            </a:r>
            <a:endParaRPr 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6E817-E31D-F444-BA06-72576BB4B42B}"/>
              </a:ext>
            </a:extLst>
          </p:cNvPr>
          <p:cNvSpPr txBox="1"/>
          <p:nvPr/>
        </p:nvSpPr>
        <p:spPr>
          <a:xfrm>
            <a:off x="62362" y="2209729"/>
            <a:ext cx="556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~</a:t>
            </a:r>
          </a:p>
          <a:p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blasttest</a:t>
            </a:r>
            <a:endParaRPr kumimoji="1" lang="en-US" altLang="ko-Kore-KR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blasttest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336F4-86B8-B543-A025-DB10F20B1CB5}"/>
              </a:ext>
            </a:extLst>
          </p:cNvPr>
          <p:cNvSpPr txBox="1"/>
          <p:nvPr/>
        </p:nvSpPr>
        <p:spPr>
          <a:xfrm>
            <a:off x="62362" y="3463485"/>
            <a:ext cx="562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BLAST</a:t>
            </a:r>
            <a:r>
              <a:rPr kumimoji="1" lang="ko-Kore-KR" altLang="en-US" b="1" dirty="0"/>
              <a:t>로</a:t>
            </a:r>
            <a:r>
              <a:rPr kumimoji="1" lang="ko-KR" altLang="en-US" b="1" dirty="0"/>
              <a:t> 유사 서열을 검색할 </a:t>
            </a:r>
            <a:r>
              <a:rPr kumimoji="1" lang="en-US" altLang="ko-KR" b="1" dirty="0"/>
              <a:t>FASTA </a:t>
            </a:r>
            <a:r>
              <a:rPr kumimoji="1" lang="ko-KR" altLang="en-US" b="1" dirty="0"/>
              <a:t>파일을 불러오자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5E7D4-2021-5442-899F-D3437E1067CD}"/>
              </a:ext>
            </a:extLst>
          </p:cNvPr>
          <p:cNvSpPr txBox="1"/>
          <p:nvPr/>
        </p:nvSpPr>
        <p:spPr>
          <a:xfrm>
            <a:off x="62362" y="3847487"/>
            <a:ext cx="7023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지난번에 사용한 파일을 다시 불러오면</a:t>
            </a:r>
            <a:r>
              <a:rPr kumimoji="1" lang="en-US" altLang="ko-KR" b="1" dirty="0"/>
              <a:t>..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curl -O "https://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www.uniprot.org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uniprot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/P0DTC2.fasta"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0387C2-5330-ED4C-85CE-BB79378F4FA6}"/>
              </a:ext>
            </a:extLst>
          </p:cNvPr>
          <p:cNvSpPr txBox="1"/>
          <p:nvPr/>
        </p:nvSpPr>
        <p:spPr>
          <a:xfrm>
            <a:off x="2446638" y="67344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단백질의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2101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0454" y="352190"/>
            <a:ext cx="554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유닉스 명령어 </a:t>
            </a:r>
            <a:r>
              <a:rPr lang="ko-KR" altLang="en-US" sz="3200" b="1" dirty="0" err="1">
                <a:latin typeface="Arial"/>
                <a:cs typeface="Arial"/>
              </a:rPr>
              <a:t>커닝페이퍼</a:t>
            </a:r>
            <a:r>
              <a:rPr lang="ko-KR" altLang="en-US" sz="3200" b="1" dirty="0">
                <a:latin typeface="Arial"/>
                <a:cs typeface="Arial"/>
              </a:rPr>
              <a:t> </a:t>
            </a:r>
            <a:r>
              <a:rPr lang="en-US" altLang="ko-KR" sz="3200" b="1" dirty="0">
                <a:latin typeface="Arial"/>
                <a:cs typeface="Arial"/>
              </a:rPr>
              <a:t>(1)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844" y="1282244"/>
            <a:ext cx="137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cp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opy </a:t>
            </a:r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/>
              <a:t>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844" y="1651576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file1 file2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fasta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./directory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–r directory1 directory2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822" y="289613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cd :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hange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irectory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822" y="3265464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directory_you_want_go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..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~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/from/start/to/end/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844" y="4747283"/>
            <a:ext cx="17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mv :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o</a:t>
            </a:r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b="1" dirty="0"/>
              <a:t>e files..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9043" y="1592323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file1 file2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–d directory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directory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9043" y="1282244"/>
            <a:ext cx="303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rm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b="1" dirty="0"/>
              <a:t>emo</a:t>
            </a:r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b="1" dirty="0"/>
              <a:t>e files &amp; directory..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822" y="5116615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directory_you_want_go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..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~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/from/start/to/end/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59043" y="2896132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ls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en-US" b="1" dirty="0"/>
              <a:t>i</a:t>
            </a:r>
            <a:r>
              <a:rPr lang="en-US" b="1" dirty="0">
                <a:solidFill>
                  <a:srgbClr val="FF0000"/>
                </a:solidFill>
              </a:rPr>
              <a:t>st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59043" y="3265464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–l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somefile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23984" y="4747283"/>
            <a:ext cx="239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mkdir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a</a:t>
            </a:r>
            <a:r>
              <a:rPr lang="en-US" b="1" dirty="0">
                <a:solidFill>
                  <a:srgbClr val="FF0000"/>
                </a:solidFill>
              </a:rPr>
              <a:t>k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 dir</a:t>
            </a:r>
            <a:r>
              <a:rPr lang="en-US" b="1" dirty="0"/>
              <a:t>ectory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623984" y="5116615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mkdir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directory</a:t>
            </a:r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576" y="394692"/>
            <a:ext cx="7149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 P0DTC2.fasta -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8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8497" y="6488668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결과가 화면으로 출력되므로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이를 파일로 저장해야 함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CB9BC-0DFD-AD40-87F3-3F111C70B296}"/>
              </a:ext>
            </a:extLst>
          </p:cNvPr>
          <p:cNvSpPr txBox="1"/>
          <p:nvPr/>
        </p:nvSpPr>
        <p:spPr>
          <a:xfrm>
            <a:off x="705576" y="794802"/>
            <a:ext cx="6878806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dirty="0">
                <a:latin typeface="Courier" pitchFamily="2" charset="0"/>
              </a:rPr>
              <a:t>BLASTP 2.10.0+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Reference: Stephen F. </a:t>
            </a:r>
            <a:r>
              <a:rPr lang="en" altLang="ko-Kore-KR" sz="1000" dirty="0" err="1">
                <a:latin typeface="Courier" pitchFamily="2" charset="0"/>
              </a:rPr>
              <a:t>Altschul</a:t>
            </a:r>
            <a:r>
              <a:rPr lang="en" altLang="ko-Kore-KR" sz="1000" dirty="0">
                <a:latin typeface="Courier" pitchFamily="2" charset="0"/>
              </a:rPr>
              <a:t>, Thomas L. Madden, Alejandro A.</a:t>
            </a:r>
          </a:p>
          <a:p>
            <a:r>
              <a:rPr lang="en" altLang="ko-Kore-KR" sz="1000" dirty="0">
                <a:latin typeface="Courier" pitchFamily="2" charset="0"/>
              </a:rPr>
              <a:t>Schaffer, Jinghui Zhang, Zheng Zhang, Webb Miller, and David J.</a:t>
            </a:r>
          </a:p>
          <a:p>
            <a:r>
              <a:rPr lang="en" altLang="ko-Kore-KR" sz="1000" dirty="0">
                <a:latin typeface="Courier" pitchFamily="2" charset="0"/>
              </a:rPr>
              <a:t>Lipman (1997), "Gapped BLAST and PSI-BLAST: a new generation of</a:t>
            </a:r>
          </a:p>
          <a:p>
            <a:r>
              <a:rPr lang="en" altLang="ko-Kore-KR" sz="1000" dirty="0">
                <a:latin typeface="Courier" pitchFamily="2" charset="0"/>
              </a:rPr>
              <a:t>protein database search programs", Nucleic Acids Res. 25:3389-3402.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Reference for composition-based statistics: Alejandro A. Schaffer,</a:t>
            </a:r>
          </a:p>
          <a:p>
            <a:r>
              <a:rPr lang="en" altLang="ko-Kore-KR" sz="1000" dirty="0">
                <a:latin typeface="Courier" pitchFamily="2" charset="0"/>
              </a:rPr>
              <a:t>L. Aravind, Thomas L. Madden, Sergei </a:t>
            </a:r>
            <a:r>
              <a:rPr lang="en" altLang="ko-Kore-KR" sz="1000" dirty="0" err="1">
                <a:latin typeface="Courier" pitchFamily="2" charset="0"/>
              </a:rPr>
              <a:t>Shavirin</a:t>
            </a:r>
            <a:r>
              <a:rPr lang="en" altLang="ko-Kore-KR" sz="1000" dirty="0">
                <a:latin typeface="Courier" pitchFamily="2" charset="0"/>
              </a:rPr>
              <a:t>, John L. Spouge, Yuri</a:t>
            </a:r>
          </a:p>
          <a:p>
            <a:r>
              <a:rPr lang="en" altLang="ko-Kore-KR" sz="1000" dirty="0">
                <a:latin typeface="Courier" pitchFamily="2" charset="0"/>
              </a:rPr>
              <a:t>I. Wolf, Eugene V. </a:t>
            </a:r>
            <a:r>
              <a:rPr lang="en" altLang="ko-Kore-KR" sz="1000" dirty="0" err="1">
                <a:latin typeface="Courier" pitchFamily="2" charset="0"/>
              </a:rPr>
              <a:t>Koonin</a:t>
            </a:r>
            <a:r>
              <a:rPr lang="en" altLang="ko-Kore-KR" sz="1000" dirty="0">
                <a:latin typeface="Courier" pitchFamily="2" charset="0"/>
              </a:rPr>
              <a:t>, and Stephen F. </a:t>
            </a:r>
            <a:r>
              <a:rPr lang="en" altLang="ko-Kore-KR" sz="1000" dirty="0" err="1">
                <a:latin typeface="Courier" pitchFamily="2" charset="0"/>
              </a:rPr>
              <a:t>Altschul</a:t>
            </a:r>
            <a:r>
              <a:rPr lang="en" altLang="ko-Kore-KR" sz="1000" dirty="0">
                <a:latin typeface="Courier" pitchFamily="2" charset="0"/>
              </a:rPr>
              <a:t> (2001),</a:t>
            </a:r>
          </a:p>
          <a:p>
            <a:r>
              <a:rPr lang="en" altLang="ko-Kore-KR" sz="1000" dirty="0">
                <a:latin typeface="Courier" pitchFamily="2" charset="0"/>
              </a:rPr>
              <a:t>"Improving the accuracy of PSI-BLAST protein database searches with</a:t>
            </a:r>
          </a:p>
          <a:p>
            <a:r>
              <a:rPr lang="en" altLang="ko-Kore-KR" sz="1000" dirty="0">
                <a:latin typeface="Courier" pitchFamily="2" charset="0"/>
              </a:rPr>
              <a:t>composition-based statistics and other refinements", Nucleic Acids</a:t>
            </a:r>
          </a:p>
          <a:p>
            <a:r>
              <a:rPr lang="en" altLang="ko-Kore-KR" sz="1000" dirty="0">
                <a:latin typeface="Courier" pitchFamily="2" charset="0"/>
              </a:rPr>
              <a:t>Res. 29:2994-3005.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Database: </a:t>
            </a:r>
            <a:r>
              <a:rPr lang="en" altLang="ko-Kore-KR" sz="1000" dirty="0" err="1">
                <a:latin typeface="Courier" pitchFamily="2" charset="0"/>
              </a:rPr>
              <a:t>swissprot</a:t>
            </a: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           473,510 sequences; 178,961,912 total letters</a:t>
            </a:r>
            <a:br>
              <a:rPr lang="en" altLang="ko-Kore-KR" sz="1000" dirty="0">
                <a:latin typeface="Courier" pitchFamily="2" charset="0"/>
              </a:rPr>
            </a:b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Query= sp|P59594|SPIKE_CVHSA Spike glycoprotein OS=Human SARS coronavirus</a:t>
            </a:r>
          </a:p>
          <a:p>
            <a:r>
              <a:rPr lang="en" altLang="ko-Kore-KR" sz="1000" dirty="0">
                <a:latin typeface="Courier" pitchFamily="2" charset="0"/>
              </a:rPr>
              <a:t>OX=694009 GN=S PE=1 SV=1</a:t>
            </a:r>
          </a:p>
          <a:p>
            <a:br>
              <a:rPr lang="en" altLang="ko-Kore-KR" sz="1000" dirty="0">
                <a:latin typeface="Courier" pitchFamily="2" charset="0"/>
              </a:rPr>
            </a:b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Length=1255</a:t>
            </a:r>
          </a:p>
          <a:p>
            <a:r>
              <a:rPr lang="en" altLang="ko-Kore-KR" sz="1000" dirty="0">
                <a:latin typeface="Courier" pitchFamily="2" charset="0"/>
              </a:rPr>
              <a:t>                                                                      Score        E</a:t>
            </a:r>
          </a:p>
          <a:p>
            <a:r>
              <a:rPr lang="en" altLang="ko-Kore-KR" sz="1000" dirty="0">
                <a:latin typeface="Courier" pitchFamily="2" charset="0"/>
              </a:rPr>
              <a:t>Sequences producing significant alignments:                          (Bits)     Value</a:t>
            </a:r>
          </a:p>
          <a:p>
            <a:r>
              <a:rPr lang="en" altLang="ko-Kore-KR" sz="1000" dirty="0">
                <a:latin typeface="Courier" pitchFamily="2" charset="0"/>
              </a:rPr>
              <a:t>P59594.1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</a:t>
            </a:r>
            <a:r>
              <a:rPr lang="en" altLang="ko-Kore-KR" sz="1000" dirty="0" err="1">
                <a:latin typeface="Courier" pitchFamily="2" charset="0"/>
              </a:rPr>
              <a:t>glyoprotein</a:t>
            </a:r>
            <a:r>
              <a:rPr lang="en" altLang="ko-Kore-KR" sz="1000" dirty="0">
                <a:latin typeface="Courier" pitchFamily="2" charset="0"/>
              </a:rPr>
              <a:t>; ...  2602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Q0Q475.1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2062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Q3I5J5.1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2056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Q3LZX1.1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2050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A3EXG6.1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631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A3EXD0.1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590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Q0Q4F2.1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583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A3EX94.1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571        3e-180</a:t>
            </a:r>
          </a:p>
          <a:p>
            <a:r>
              <a:rPr lang="en" altLang="ko-Kore-KR" sz="1000" dirty="0">
                <a:latin typeface="Courier" pitchFamily="2" charset="0"/>
              </a:rPr>
              <a:t>K9N5Q8.1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550        2e-172</a:t>
            </a:r>
          </a:p>
          <a:p>
            <a:r>
              <a:rPr lang="en" altLang="ko-Kore-KR" sz="1000" dirty="0">
                <a:latin typeface="Courier" pitchFamily="2" charset="0"/>
              </a:rPr>
              <a:t>P11225.1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525        3e-164</a:t>
            </a:r>
          </a:p>
          <a:p>
            <a:r>
              <a:rPr lang="en" altLang="ko-Kore-KR" sz="1000" dirty="0">
                <a:latin typeface="Courier" pitchFamily="2" charset="0"/>
              </a:rPr>
              <a:t>P11224.2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510        7e-158</a:t>
            </a:r>
          </a:p>
          <a:p>
            <a:r>
              <a:rPr lang="en" altLang="ko-Kore-KR" sz="1000" dirty="0">
                <a:latin typeface="Courier" pitchFamily="2" charset="0"/>
              </a:rPr>
              <a:t>P25192.1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476        1e-144</a:t>
            </a:r>
          </a:p>
          <a:p>
            <a:endParaRPr kumimoji="1" lang="ko-Kore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4DFAD-41F9-EC4D-9669-139EF71688C0}"/>
              </a:ext>
            </a:extLst>
          </p:cNvPr>
          <p:cNvSpPr txBox="1"/>
          <p:nvPr/>
        </p:nvSpPr>
        <p:spPr>
          <a:xfrm>
            <a:off x="5968314" y="813246"/>
            <a:ext cx="2483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멀티코어 </a:t>
            </a:r>
            <a:r>
              <a:rPr kumimoji="1" lang="en-US" altLang="ko-KR" b="1" dirty="0"/>
              <a:t>CPU </a:t>
            </a:r>
            <a:r>
              <a:rPr kumimoji="1" lang="ko-KR" altLang="en-US" b="1" dirty="0"/>
              <a:t>경우</a:t>
            </a:r>
            <a:endParaRPr kumimoji="1" lang="en-US" altLang="ko-KR" b="1" dirty="0"/>
          </a:p>
          <a:p>
            <a:r>
              <a:rPr kumimoji="1" lang="ko-KR" altLang="en-US" b="1" dirty="0"/>
              <a:t>사용하는 </a:t>
            </a:r>
            <a:r>
              <a:rPr kumimoji="1" lang="en-US" altLang="ko-KR" b="1" dirty="0"/>
              <a:t>PC</a:t>
            </a:r>
            <a:r>
              <a:rPr kumimoji="1" lang="ko-KR" altLang="en-US" b="1" dirty="0"/>
              <a:t>의 코어에</a:t>
            </a:r>
            <a:endParaRPr kumimoji="1" lang="en-US" altLang="ko-KR" b="1" dirty="0"/>
          </a:p>
          <a:p>
            <a:r>
              <a:rPr kumimoji="1" lang="ko-KR" altLang="en-US" b="1" dirty="0"/>
              <a:t>따라서 조절하면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수행 속도가 빨라진다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7726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10406" y="721107"/>
            <a:ext cx="2258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파일 내용을 </a:t>
            </a:r>
            <a:endParaRPr lang="en-US" altLang="ko-KR" b="1" dirty="0"/>
          </a:p>
          <a:p>
            <a:r>
              <a:rPr lang="en-US" altLang="ko-KR" b="1" dirty="0" err="1"/>
              <a:t>blastresults.txt</a:t>
            </a:r>
            <a:r>
              <a:rPr lang="ko-KR" altLang="en-US" b="1" dirty="0"/>
              <a:t>로 저</a:t>
            </a:r>
            <a:endParaRPr lang="en-US" altLang="ko-KR" b="1" dirty="0"/>
          </a:p>
          <a:p>
            <a:r>
              <a:rPr lang="ko-KR" altLang="en-US" b="1" dirty="0"/>
              <a:t>장하거나</a:t>
            </a:r>
            <a:r>
              <a:rPr lang="en-US" altLang="ko-KR" b="1" dirty="0"/>
              <a:t>…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93086" y="3624306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데이터를 보려면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3086" y="3975154"/>
            <a:ext cx="4794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nano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ko-KR" altLang="en-US" dirty="0">
                <a:latin typeface="Courier New"/>
                <a:cs typeface="Courier New"/>
              </a:rPr>
              <a:t>등의 텍스트 에디터를 사용하거나</a:t>
            </a:r>
            <a:r>
              <a:rPr lang="en-US" altLang="ko-KR" dirty="0">
                <a:latin typeface="Courier New"/>
                <a:cs typeface="Courier New"/>
              </a:rPr>
              <a:t>..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nano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blastresults.txt</a:t>
            </a:r>
            <a:endParaRPr 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3086" y="6191059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blastresults.txt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less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891" y="5741782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and less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82518-C251-4F49-8A5C-6918EC9E565B}"/>
              </a:ext>
            </a:extLst>
          </p:cNvPr>
          <p:cNvSpPr/>
          <p:nvPr/>
        </p:nvSpPr>
        <p:spPr>
          <a:xfrm>
            <a:off x="144802" y="337758"/>
            <a:ext cx="9635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 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0DTC2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.fasta 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-out </a:t>
            </a:r>
            <a:r>
              <a:rPr lang="en" altLang="ko-Kore-KR" sz="16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blastresults.txt</a:t>
            </a:r>
            <a:r>
              <a:rPr lang="ko-KR" alt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8</a:t>
            </a:r>
            <a:endParaRPr lang="en-US" altLang="ko-Kore-KR" sz="10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" altLang="ko-Kore-KR" b="1" dirty="0">
              <a:solidFill>
                <a:schemeClr val="accent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15759-7CD3-084C-B022-209E764F9215}"/>
              </a:ext>
            </a:extLst>
          </p:cNvPr>
          <p:cNvSpPr txBox="1"/>
          <p:nvPr/>
        </p:nvSpPr>
        <p:spPr>
          <a:xfrm>
            <a:off x="293086" y="1161504"/>
            <a:ext cx="84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또는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93E83-D113-8049-9511-CCD1FEF95B0C}"/>
              </a:ext>
            </a:extLst>
          </p:cNvPr>
          <p:cNvSpPr txBox="1"/>
          <p:nvPr/>
        </p:nvSpPr>
        <p:spPr>
          <a:xfrm>
            <a:off x="272891" y="1675850"/>
            <a:ext cx="848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 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0DTC2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.fasta 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ko-KR" altLang="en-US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" altLang="ko-Kore-KR" sz="16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blastresults.txt</a:t>
            </a:r>
            <a:endParaRPr lang="en" altLang="ko-Kore-KR" sz="16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ko-Kore-KR" altLang="en-US" sz="2000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EBBB0-B6C5-3840-A600-6DEC4942203B}"/>
              </a:ext>
            </a:extLst>
          </p:cNvPr>
          <p:cNvSpPr txBox="1"/>
          <p:nvPr/>
        </p:nvSpPr>
        <p:spPr>
          <a:xfrm>
            <a:off x="6139882" y="2198348"/>
            <a:ext cx="2621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화면에</a:t>
            </a:r>
            <a:r>
              <a:rPr kumimoji="1" lang="ko-KR" altLang="en-US" b="1" dirty="0"/>
              <a:t> 표시되는 결과를</a:t>
            </a:r>
            <a:endParaRPr kumimoji="1" lang="en-US" altLang="ko-KR" b="1" dirty="0"/>
          </a:p>
          <a:p>
            <a:r>
              <a:rPr kumimoji="1" lang="ko-KR" altLang="en-US" b="1" dirty="0" err="1"/>
              <a:t>리다이렉션을</a:t>
            </a:r>
            <a:r>
              <a:rPr kumimoji="1" lang="ko-KR" altLang="en-US" b="1" dirty="0"/>
              <a:t> 사용하여 </a:t>
            </a:r>
            <a:endParaRPr kumimoji="1" lang="en-US" altLang="ko-KR" b="1" dirty="0"/>
          </a:p>
          <a:p>
            <a:r>
              <a:rPr kumimoji="1" lang="en-US" altLang="ko-KR" b="1" dirty="0" err="1"/>
              <a:t>blastresults.txt</a:t>
            </a:r>
            <a:r>
              <a:rPr kumimoji="1" lang="ko-KR" altLang="en-US" b="1" dirty="0"/>
              <a:t>로 저장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0818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23942" y="108556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결과를 살펴본다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78295-B4EF-EC4F-A548-80F0D313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0" y="487440"/>
            <a:ext cx="7387793" cy="60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94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4457" y="116576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Look around data with cat and less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5764" y="6372092"/>
            <a:ext cx="53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Or..</a:t>
            </a:r>
          </a:p>
        </p:txBody>
      </p:sp>
      <p:pic>
        <p:nvPicPr>
          <p:cNvPr id="3" name="그림 2" descr="텍스트, 스크린샷, 테이블이(가) 표시된 사진&#10;&#10;자동 생성된 설명">
            <a:extLst>
              <a:ext uri="{FF2B5EF4-FFF2-40B4-BE49-F238E27FC236}">
                <a16:creationId xmlns:a16="http://schemas.microsoft.com/office/drawing/2014/main" id="{4D86CC3E-55B6-154B-A460-26C5F942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89" y="573588"/>
            <a:ext cx="6671007" cy="628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0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0" y="-194971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8400" y="-193447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0800" y="-191923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943626" y="-81747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데이터를 살펴보다 보면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5467" y="514938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Homology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가 낮은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hit </a:t>
            </a:r>
            <a:r>
              <a:rPr lang="ko-KR" altLang="en-US" b="1" dirty="0" err="1">
                <a:solidFill>
                  <a:srgbClr val="FF0000"/>
                </a:solidFill>
                <a:latin typeface="Arial"/>
                <a:cs typeface="Arial"/>
              </a:rPr>
              <a:t>를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필터링하자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061" y="5748137"/>
            <a:ext cx="893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</a:t>
            </a:r>
            <a:r>
              <a:rPr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P59594.fasta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.fasta -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evalue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1e-5</a:t>
            </a:r>
            <a:r>
              <a:rPr lang="ko-KR" alt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ko-KR" altLang="en-US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blastresults.txt</a:t>
            </a:r>
            <a:endParaRPr lang="en-US" sz="1600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3067" y="6316108"/>
            <a:ext cx="476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E-Value </a:t>
            </a:r>
            <a:r>
              <a:rPr lang="ko-KR" altLang="en-US" b="1" dirty="0">
                <a:solidFill>
                  <a:schemeClr val="accent1"/>
                </a:solidFill>
                <a:latin typeface="Arial"/>
                <a:cs typeface="Arial"/>
              </a:rPr>
              <a:t>가 </a:t>
            </a:r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1e-5</a:t>
            </a:r>
            <a:r>
              <a:rPr lang="ko-KR" altLang="en-US" b="1" dirty="0">
                <a:solidFill>
                  <a:schemeClr val="accent1"/>
                </a:solidFill>
                <a:latin typeface="Arial"/>
                <a:cs typeface="Arial"/>
              </a:rPr>
              <a:t> 보다 낮은 결과만 출력한다</a:t>
            </a:r>
            <a:r>
              <a:rPr lang="en-US" altLang="ko-KR" b="1" dirty="0">
                <a:solidFill>
                  <a:schemeClr val="accent1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40BF4-625E-2344-A1CF-3B79138A68E5}"/>
              </a:ext>
            </a:extLst>
          </p:cNvPr>
          <p:cNvSpPr txBox="1"/>
          <p:nvPr/>
        </p:nvSpPr>
        <p:spPr>
          <a:xfrm>
            <a:off x="280954" y="1288612"/>
            <a:ext cx="757611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latin typeface="Courier" pitchFamily="2" charset="0"/>
              </a:rPr>
              <a:t>P10033.1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330        2e-92 </a:t>
            </a:r>
          </a:p>
          <a:p>
            <a:r>
              <a:rPr lang="en" altLang="ko-Kore-KR" sz="1100" dirty="0">
                <a:latin typeface="Courier" pitchFamily="2" charset="0"/>
              </a:rPr>
              <a:t>P07946.2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328        5e-92 </a:t>
            </a:r>
          </a:p>
          <a:p>
            <a:r>
              <a:rPr lang="en" altLang="ko-Kore-KR" sz="1100" dirty="0">
                <a:latin typeface="Courier" pitchFamily="2" charset="0"/>
              </a:rPr>
              <a:t>P33470.2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327        2e-91 </a:t>
            </a:r>
          </a:p>
          <a:p>
            <a:r>
              <a:rPr lang="en" altLang="ko-Kore-KR" sz="1100" dirty="0">
                <a:latin typeface="Courier" pitchFamily="2" charset="0"/>
              </a:rPr>
              <a:t>Q01977.1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327        3e-91 </a:t>
            </a:r>
          </a:p>
          <a:p>
            <a:r>
              <a:rPr lang="en" altLang="ko-Kore-KR" sz="1100" dirty="0">
                <a:latin typeface="Courier" pitchFamily="2" charset="0"/>
              </a:rPr>
              <a:t>Q7T6T3.1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325        6e-91 </a:t>
            </a:r>
          </a:p>
          <a:p>
            <a:r>
              <a:rPr lang="en" altLang="ko-Kore-KR" sz="1100" dirty="0">
                <a:latin typeface="Courier" pitchFamily="2" charset="0"/>
              </a:rPr>
              <a:t>P18450.2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323        3e-90 </a:t>
            </a:r>
          </a:p>
          <a:p>
            <a:r>
              <a:rPr lang="en" altLang="ko-Kore-KR" sz="1100" dirty="0">
                <a:latin typeface="Courier" pitchFamily="2" charset="0"/>
              </a:rPr>
              <a:t>P36300.1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320        4e-89 </a:t>
            </a:r>
          </a:p>
          <a:p>
            <a:r>
              <a:rPr lang="en" altLang="ko-Kore-KR" sz="1100" dirty="0">
                <a:latin typeface="Courier" pitchFamily="2" charset="0"/>
              </a:rPr>
              <a:t>Q91AV1.1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310        9e-86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B8F3P6.1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Glaesse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39.7       0.17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A5UEK6.1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38.9       0.25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Q7VL94.1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37.7       0.58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Q38WX8.1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Full=Thymidylate synthase; Short=TS; Short=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TSas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0.68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P45185.2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37.7       0.70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A5UBY0.1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0.80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O30867.1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0.82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B7UN08.1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Escheri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B5R8K9.1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Salmone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P60107.1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SAV1406 [Staphylococcus 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Q2YY12.1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SAB1262 [Staphylococcus 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Q2FH32.1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SAUSA300_1299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Staphyloc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   </a:t>
            </a:r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A98D7-864E-4C49-9FEE-0DD11AF067E6}"/>
              </a:ext>
            </a:extLst>
          </p:cNvPr>
          <p:cNvSpPr txBox="1"/>
          <p:nvPr/>
        </p:nvSpPr>
        <p:spPr>
          <a:xfrm>
            <a:off x="7624579" y="1616353"/>
            <a:ext cx="175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여기까지는</a:t>
            </a:r>
            <a:endParaRPr kumimoji="1" lang="en-US" altLang="ko-Kore-KR" dirty="0"/>
          </a:p>
          <a:p>
            <a:r>
              <a:rPr kumimoji="1" lang="ko-Kore-KR" altLang="en-US" dirty="0"/>
              <a:t>코로나바이러스지만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12076-2307-AD47-8E96-E529E4E3B73B}"/>
              </a:ext>
            </a:extLst>
          </p:cNvPr>
          <p:cNvSpPr txBox="1"/>
          <p:nvPr/>
        </p:nvSpPr>
        <p:spPr>
          <a:xfrm>
            <a:off x="7658446" y="3429000"/>
            <a:ext cx="175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여기까지는</a:t>
            </a:r>
            <a:endParaRPr kumimoji="1" lang="en-US" altLang="ko-Kore-KR" dirty="0"/>
          </a:p>
          <a:p>
            <a:r>
              <a:rPr kumimoji="1" lang="ko-Kore-KR" altLang="en-US" dirty="0"/>
              <a:t>아니다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966909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7500" y="2857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>
                <a:latin typeface="Arial"/>
                <a:cs typeface="Arial"/>
              </a:rPr>
              <a:t>Expected Value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r>
              <a:rPr lang="en-US" altLang="ko-KR" sz="3600" b="1" dirty="0">
                <a:latin typeface="Arial"/>
                <a:cs typeface="Arial"/>
              </a:rPr>
              <a:t>(E-value)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09-08 17.04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241550"/>
            <a:ext cx="1663700" cy="72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7425" y="2349500"/>
            <a:ext cx="78470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E-Value</a:t>
            </a:r>
            <a:r>
              <a:rPr lang="ko-KR" altLang="en-US" dirty="0"/>
              <a:t>는 </a:t>
            </a:r>
            <a:r>
              <a:rPr lang="en-US" altLang="ko-KR" dirty="0"/>
              <a:t>“</a:t>
            </a:r>
            <a:r>
              <a:rPr lang="ko-KR" altLang="en-US" dirty="0"/>
              <a:t>데이터베이스에서 </a:t>
            </a:r>
            <a:r>
              <a:rPr lang="ko-KR" altLang="en-US" dirty="0" err="1"/>
              <a:t>상동성이</a:t>
            </a:r>
            <a:r>
              <a:rPr lang="ko-KR" altLang="en-US" dirty="0"/>
              <a:t> 없는 </a:t>
            </a:r>
            <a:r>
              <a:rPr lang="ko-KR" altLang="en-US" b="1" dirty="0"/>
              <a:t>서열이 우연히 찾아질 확률 </a:t>
            </a:r>
            <a:r>
              <a:rPr lang="en-US" altLang="ko-KR" b="1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값이 낮거나 </a:t>
            </a:r>
            <a:r>
              <a:rPr lang="ko-KR" altLang="ko-KR" dirty="0"/>
              <a:t>0</a:t>
            </a:r>
            <a:r>
              <a:rPr lang="ko-KR" altLang="en-US" dirty="0"/>
              <a:t>에 가까울수록 예측된 서열이 </a:t>
            </a:r>
            <a:r>
              <a:rPr lang="ko-KR" altLang="ko-KR" dirty="0"/>
              <a:t>‘</a:t>
            </a:r>
            <a:r>
              <a:rPr lang="ko-KR" altLang="en-US" dirty="0"/>
              <a:t>우연으로</a:t>
            </a:r>
            <a:r>
              <a:rPr lang="en-US" altLang="ko-KR" dirty="0"/>
              <a:t>’</a:t>
            </a:r>
            <a:r>
              <a:rPr lang="ko-KR" altLang="en-US" dirty="0"/>
              <a:t> 찾아진 것이 아니고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실제 서열과 </a:t>
            </a:r>
            <a:r>
              <a:rPr lang="ko-KR" altLang="en-US" dirty="0" err="1"/>
              <a:t>상동성이</a:t>
            </a:r>
            <a:r>
              <a:rPr lang="ko-KR" altLang="en-US" dirty="0"/>
              <a:t> 있다는 이야기 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데이터베이스 내에 존재하는 데이터의 갯수</a:t>
            </a:r>
            <a:r>
              <a:rPr lang="en-US" altLang="ko-KR" dirty="0"/>
              <a:t> n</a:t>
            </a:r>
            <a:r>
              <a:rPr lang="ko-KR" altLang="en-US" dirty="0"/>
              <a:t>과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서열의 길이 </a:t>
            </a:r>
            <a:r>
              <a:rPr lang="en-US" altLang="ko-KR" dirty="0"/>
              <a:t>m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7425" y="1391206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시퀀스 데이터베이스에서 검색된 서열의 신빙성은 어떻게 확인할 수 있나</a:t>
            </a:r>
            <a:r>
              <a:rPr lang="en-US" altLang="ko-KR" b="1" dirty="0"/>
              <a:t>?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D0E27-199B-0442-912A-70394C9E7E06}"/>
              </a:ext>
            </a:extLst>
          </p:cNvPr>
          <p:cNvSpPr txBox="1"/>
          <p:nvPr/>
        </p:nvSpPr>
        <p:spPr>
          <a:xfrm>
            <a:off x="1017425" y="5319772"/>
            <a:ext cx="73100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에 따라서 달라진다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데이터베이스 내에 데이터가 많을수록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서열이 길수록 우연의 일치로 </a:t>
            </a:r>
            <a:endParaRPr kumimoji="1" lang="en-US" altLang="ko-KR" dirty="0"/>
          </a:p>
          <a:p>
            <a:r>
              <a:rPr kumimoji="1" lang="ko-KR" altLang="en-US" dirty="0" err="1"/>
              <a:t>상동성이</a:t>
            </a:r>
            <a:r>
              <a:rPr kumimoji="1" lang="ko-KR" altLang="en-US" dirty="0"/>
              <a:t> 없는 단백질의 서열이 발견되기는 어려움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7731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13 19.50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2657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900" y="4279900"/>
            <a:ext cx="378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E-value</a:t>
            </a:r>
            <a:r>
              <a:rPr lang="ko-KR" altLang="en-US" dirty="0"/>
              <a:t>가 낮은 것부터 높은 것으로 정렬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900" y="4649232"/>
            <a:ext cx="538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E-value</a:t>
            </a:r>
            <a:r>
              <a:rPr lang="ko-KR" altLang="en-US" dirty="0"/>
              <a:t>가 낮을수록 검색한 서열과 </a:t>
            </a:r>
            <a:r>
              <a:rPr lang="ko-KR" altLang="en-US" dirty="0" err="1"/>
              <a:t>상동성이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40600" y="1473200"/>
            <a:ext cx="562873" cy="26543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62800" y="911781"/>
            <a:ext cx="105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8</a:t>
            </a:r>
            <a:r>
              <a:rPr lang="ko-KR" altLang="en-US" dirty="0"/>
              <a:t> * </a:t>
            </a:r>
            <a:r>
              <a:rPr lang="en-US" altLang="ko-KR" dirty="0"/>
              <a:t>10</a:t>
            </a:r>
            <a:r>
              <a:rPr lang="ko-KR" altLang="en-US" baseline="30000" dirty="0"/>
              <a:t>-</a:t>
            </a:r>
            <a:r>
              <a:rPr lang="en-US" altLang="ko-KR" baseline="30000" dirty="0"/>
              <a:t>166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895299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019" y="532689"/>
            <a:ext cx="898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E-Value </a:t>
            </a:r>
            <a:r>
              <a:rPr lang="ko-KR" altLang="en-US" dirty="0"/>
              <a:t>의 기준을 </a:t>
            </a:r>
            <a:r>
              <a:rPr lang="en-US" altLang="ko-KR" dirty="0"/>
              <a:t>1e-5 </a:t>
            </a:r>
            <a:r>
              <a:rPr lang="ko-KR" altLang="en-US" dirty="0"/>
              <a:t>로 설정하면 코로나바이러스 관련된 것들만 리스트가 나온다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64DC4F-DE72-F344-B995-D28A0CC45C5A}"/>
              </a:ext>
            </a:extLst>
          </p:cNvPr>
          <p:cNvSpPr/>
          <p:nvPr/>
        </p:nvSpPr>
        <p:spPr>
          <a:xfrm>
            <a:off x="549875" y="1307002"/>
            <a:ext cx="804424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P22432.1 RecName: Full=Spike glycoprotein; Short=S glycoprotein; ...  459     4e-138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Q9IKD1.1 RecName: Full=Spike glycoprotein; Short=S glycoprotein; ...  455     5e-137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Q5MQD0.1 RecName: Full=Spike glycoprotein; Short=S glycoprotein; ...  452     4e-136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P15423.1 RecName: Full=Spike glycoprotein; Short=S glycoprotein; ...  364     2e-105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P12650.1 RecName: Full=Spike glycoprotein; Short=S glycoprotein; ...  352     2e-101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P12651.1 RecName: Full=Spike glycoprotein; Short=S glycoprotein; ...  349     3e-100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P05135.1 RecName: Full=Spike glycoprotein; Short=S glycoprotein; ...  347     2e-99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Q6Q1S2.1 RecName: Full=Spike glycoprotein; Short=S glycoprotein; ...  349     3e-99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P12722.1 RecName: Full=Spike glycoprotein; Short=S glycoprotein; ...  345     5e-99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P27655.1 RecName: Full=Spike glycoprotein; Short=S glycoprotein; ...  344     4e-98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P11223.1 RecName: Full=Spike glycoprotein; Short=S glycoprotein; ...  341     2e-97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P24413.1 RecName: Full=Spike glycoprotein; Short=S glycoprotein; ...  338     4e-96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Q65984.1 RecName: Full=Spike glycoprotein; Short=S glycoprotein; ...  339     2e-95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Q0Q466.1 RecName: Full=Spike glycoprotein; Short=S glycoprotein; ...  337     4e-95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P10033.1 RecName: Full=Spike glycoprotein; Short=S glycoprotein; ...  337     8e-95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P07946.2 RecName: Full=Spike glycoprotein; Short=S glycoprotein; ...  337     1e-94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Q7T6T3.1 RecName: Full=Spike glycoprotein; Short=S glycoprotein; ...  337     1e-94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P33470.2 RecName: Full=Spike glycoprotein; Short=S glycoprotein; ...  335     4e-94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Q01977.1 RecName: Full=Spike glycoprotein; Short=S glycoprotein; ...  334     1e-93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P18450.2 RecName: Full=Spike glycoprotein; Short=S glycoprotein; ...  332     5e-93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P36300.1 RecName: Full=Spike glycoprotein; Short=S glycoprotein; ...  328     9e-92</a:t>
            </a:r>
          </a:p>
          <a:p>
            <a:r>
              <a:rPr lang="ko-Kore-KR" alt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Q91AV1.1 RecName: Full=Spike glycoprotein; Short=S glycoprotein; ...  314     3e-87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F27CF-43BE-4F44-87CB-066B662DAD2C}"/>
              </a:ext>
            </a:extLst>
          </p:cNvPr>
          <p:cNvSpPr txBox="1"/>
          <p:nvPr/>
        </p:nvSpPr>
        <p:spPr>
          <a:xfrm>
            <a:off x="753762" y="5832388"/>
            <a:ext cx="729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이렇게 </a:t>
            </a:r>
            <a:r>
              <a:rPr kumimoji="1" lang="en-US" altLang="ko-KR" b="1" dirty="0"/>
              <a:t>e-value </a:t>
            </a:r>
            <a:r>
              <a:rPr kumimoji="1" lang="ko-KR" altLang="en-US" b="1" dirty="0"/>
              <a:t>값을 조절하여 원하는 결과를 미리 </a:t>
            </a:r>
            <a:r>
              <a:rPr kumimoji="1" lang="ko-KR" altLang="en-US" b="1" dirty="0" err="1"/>
              <a:t>필터링</a:t>
            </a:r>
            <a:r>
              <a:rPr kumimoji="1" lang="ko-KR" altLang="en-US" b="1" dirty="0"/>
              <a:t> 할 수 있음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99226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7 17.47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358138"/>
            <a:ext cx="7399992" cy="4623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32" y="369089"/>
            <a:ext cx="5051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기본 출력에는 단백질 </a:t>
            </a:r>
            <a:r>
              <a:rPr lang="en-US" altLang="ko-KR" b="1" dirty="0"/>
              <a:t>Alignment</a:t>
            </a:r>
            <a:r>
              <a:rPr lang="ko-KR" altLang="en-US" b="1" dirty="0"/>
              <a:t>가 출력되나</a:t>
            </a:r>
            <a:r>
              <a:rPr lang="en-US" altLang="ko-KR" b="1" dirty="0"/>
              <a:t>…</a:t>
            </a:r>
          </a:p>
          <a:p>
            <a:r>
              <a:rPr lang="ko-KR" altLang="en-US" b="1" dirty="0"/>
              <a:t>때로는 단백질 목록만 </a:t>
            </a:r>
            <a:r>
              <a:rPr lang="ko-KR" altLang="en-US" b="1" dirty="0" err="1"/>
              <a:t>필요할수도</a:t>
            </a:r>
            <a:r>
              <a:rPr lang="ko-KR" altLang="en-US" b="1" dirty="0"/>
              <a:t> 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CE9C-584D-A046-9276-B0E5AE98615A}"/>
              </a:ext>
            </a:extLst>
          </p:cNvPr>
          <p:cNvSpPr txBox="1"/>
          <p:nvPr/>
        </p:nvSpPr>
        <p:spPr>
          <a:xfrm>
            <a:off x="2496065" y="6203092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이럴</a:t>
            </a:r>
            <a:r>
              <a:rPr kumimoji="1" lang="ko-KR" altLang="en-US" b="1" dirty="0"/>
              <a:t> 때는 어떻게 하는가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72344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798" y="659082"/>
            <a:ext cx="871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3"/>
                </a:solidFill>
                <a:latin typeface="Courier New"/>
                <a:cs typeface="Courier New"/>
              </a:rPr>
              <a:t>blastp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 -query P0DTC2.fasta -</a:t>
            </a:r>
            <a:r>
              <a:rPr lang="en-US" sz="1400" b="1" dirty="0" err="1">
                <a:solidFill>
                  <a:schemeClr val="accent3"/>
                </a:solidFill>
                <a:latin typeface="Courier New"/>
                <a:cs typeface="Courier New"/>
              </a:rPr>
              <a:t>db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chemeClr val="accent3"/>
                </a:solidFill>
                <a:latin typeface="Courier New"/>
                <a:cs typeface="Courier New"/>
              </a:rPr>
              <a:t>swissprot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 -</a:t>
            </a:r>
            <a:r>
              <a:rPr lang="en-US" sz="1400" b="1" dirty="0" err="1">
                <a:solidFill>
                  <a:schemeClr val="accent3"/>
                </a:solidFill>
                <a:latin typeface="Courier New"/>
                <a:cs typeface="Courier New"/>
              </a:rPr>
              <a:t>evalue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 1e-5 </a:t>
            </a:r>
            <a:r>
              <a:rPr lang="en-US" sz="1400" b="1" dirty="0">
                <a:solidFill>
                  <a:schemeClr val="accent1"/>
                </a:solidFill>
                <a:latin typeface="Courier New"/>
                <a:cs typeface="Courier New"/>
              </a:rPr>
              <a:t>-</a:t>
            </a:r>
            <a:r>
              <a:rPr lang="en-US" sz="1400" b="1" dirty="0" err="1">
                <a:solidFill>
                  <a:schemeClr val="accent1"/>
                </a:solidFill>
                <a:latin typeface="Courier New"/>
                <a:cs typeface="Courier New"/>
              </a:rPr>
              <a:t>outfmt</a:t>
            </a:r>
            <a:r>
              <a:rPr lang="en-US" sz="1400" b="1" dirty="0">
                <a:solidFill>
                  <a:schemeClr val="accent1"/>
                </a:solidFill>
                <a:latin typeface="Courier New"/>
                <a:cs typeface="Courier New"/>
              </a:rPr>
              <a:t> 6 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-</a:t>
            </a:r>
            <a:r>
              <a:rPr lang="en-US" sz="1400" b="1" dirty="0" err="1">
                <a:solidFill>
                  <a:schemeClr val="accent3"/>
                </a:solidFill>
                <a:latin typeface="Courier New"/>
                <a:cs typeface="Courier New"/>
              </a:rPr>
              <a:t>num_threads</a:t>
            </a:r>
            <a:r>
              <a:rPr 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 8</a:t>
            </a:r>
          </a:p>
        </p:txBody>
      </p:sp>
      <p:pic>
        <p:nvPicPr>
          <p:cNvPr id="2" name="Picture 1" descr="Screenshot 2015-09-08 10.16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290"/>
            <a:ext cx="9144000" cy="976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004958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Query Label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1481" y="200495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3342" y="1742864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Percent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Identity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76624" y="3381807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Alignment</a:t>
            </a:r>
          </a:p>
          <a:p>
            <a:pPr algn="ctr"/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</a:p>
          <a:p>
            <a:pPr algn="ctr"/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(aa)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027" y="149272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Number 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of 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Mismatch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03178" y="3423104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Gap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3068" y="1961621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E-value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98283" y="3400263"/>
            <a:ext cx="745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7798" y="5492595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파일은 엑셀로도 열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9BFFF-A048-9348-9CAD-64F7EF6124C9}"/>
              </a:ext>
            </a:extLst>
          </p:cNvPr>
          <p:cNvSpPr txBox="1"/>
          <p:nvPr/>
        </p:nvSpPr>
        <p:spPr>
          <a:xfrm>
            <a:off x="2099682" y="99286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탭 구분 텍스트로 필요한 데이터를 출력 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FD8A95-6A7C-C640-BAAE-690931D35D58}"/>
              </a:ext>
            </a:extLst>
          </p:cNvPr>
          <p:cNvSpPr/>
          <p:nvPr/>
        </p:nvSpPr>
        <p:spPr>
          <a:xfrm>
            <a:off x="280412" y="4842059"/>
            <a:ext cx="8646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blastp -query P0DTC2.fasta -db swissprot -evalue 1e-5 -outfmt 6 -num_threads 8 &gt; blasttest.txt</a:t>
            </a:r>
          </a:p>
        </p:txBody>
      </p:sp>
    </p:spTree>
    <p:extLst>
      <p:ext uri="{BB962C8B-B14F-4D97-AF65-F5344CB8AC3E}">
        <p14:creationId xmlns:p14="http://schemas.microsoft.com/office/powerpoint/2010/main" val="215163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0454" y="352190"/>
            <a:ext cx="554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유닉스 명령어 </a:t>
            </a:r>
            <a:r>
              <a:rPr lang="ko-KR" altLang="en-US" sz="3200" b="1" dirty="0" err="1">
                <a:latin typeface="Arial"/>
                <a:cs typeface="Arial"/>
              </a:rPr>
              <a:t>커닝페이퍼</a:t>
            </a:r>
            <a:r>
              <a:rPr lang="ko-KR" altLang="en-US" sz="3200" b="1" dirty="0">
                <a:latin typeface="Arial"/>
                <a:cs typeface="Arial"/>
              </a:rPr>
              <a:t> </a:t>
            </a:r>
            <a:r>
              <a:rPr lang="en-US" altLang="ko-KR" sz="3200" b="1" dirty="0">
                <a:latin typeface="Arial"/>
                <a:cs typeface="Arial"/>
              </a:rPr>
              <a:t>(2)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02" y="1817501"/>
            <a:ext cx="186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nano</a:t>
            </a:r>
            <a:r>
              <a:rPr lang="en-US" b="1" dirty="0"/>
              <a:t> : Text editor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377" y="3903565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less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 |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grep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“search”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377" y="4950483"/>
            <a:ext cx="36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&gt; : redirection</a:t>
            </a:r>
          </a:p>
          <a:p>
            <a:r>
              <a:rPr lang="en-US" b="1" dirty="0"/>
              <a:t>(save output of one program to file)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377" y="5732783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 file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filename.txt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377" y="3257234"/>
            <a:ext cx="4393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| : P</a:t>
            </a: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b="1" dirty="0"/>
              <a:t>pe </a:t>
            </a:r>
          </a:p>
          <a:p>
            <a:r>
              <a:rPr lang="en-US" b="1" dirty="0"/>
              <a:t>(connect output of one program to another)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5902" y="231476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nano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filename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7216" y="1817501"/>
            <a:ext cx="413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 : view file or con</a:t>
            </a:r>
            <a:r>
              <a:rPr lang="en-US" b="1" dirty="0">
                <a:solidFill>
                  <a:srgbClr val="FF0000"/>
                </a:solidFill>
              </a:rPr>
              <a:t>cat</a:t>
            </a:r>
            <a:r>
              <a:rPr lang="en-US" b="1" dirty="0"/>
              <a:t>enate multiple file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7216" y="2314767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filename1 filename2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*</a:t>
            </a:r>
          </a:p>
        </p:txBody>
      </p:sp>
    </p:spTree>
    <p:extLst>
      <p:ext uri="{BB962C8B-B14F-4D97-AF65-F5344CB8AC3E}">
        <p14:creationId xmlns:p14="http://schemas.microsoft.com/office/powerpoint/2010/main" val="1215387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66295" y="5276955"/>
            <a:ext cx="492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여기서 엑셀로 출력 결과를 볼 수 있으며</a:t>
            </a:r>
            <a:r>
              <a:rPr lang="en-US" altLang="ko-KR" sz="2000" b="1" dirty="0">
                <a:latin typeface="Arial"/>
                <a:cs typeface="Arial"/>
              </a:rPr>
              <a:t>…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3" name="그림 2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BE632EDE-1CDE-F04C-A139-EF021233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359"/>
            <a:ext cx="9144000" cy="46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0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722EC7-05F1-CE4E-BD79-BC9A4E3D3D7F}"/>
              </a:ext>
            </a:extLst>
          </p:cNvPr>
          <p:cNvSpPr txBox="1"/>
          <p:nvPr/>
        </p:nvSpPr>
        <p:spPr>
          <a:xfrm>
            <a:off x="2348438" y="291854"/>
            <a:ext cx="4624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TAB or Comma </a:t>
            </a:r>
            <a:r>
              <a:rPr lang="en-US" sz="2400" b="1" dirty="0" err="1"/>
              <a:t>Seperated</a:t>
            </a:r>
            <a:r>
              <a:rPr lang="en-US" sz="2400" b="1" dirty="0"/>
              <a:t>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83426-13F2-8744-99B6-A446C10AA19A}"/>
              </a:ext>
            </a:extLst>
          </p:cNvPr>
          <p:cNvSpPr txBox="1"/>
          <p:nvPr/>
        </p:nvSpPr>
        <p:spPr>
          <a:xfrm>
            <a:off x="508198" y="1161535"/>
            <a:ext cx="733803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TAB separated File</a:t>
            </a:r>
          </a:p>
          <a:p>
            <a:endParaRPr lang="en-US" sz="2000" b="1" dirty="0">
              <a:latin typeface="Arial"/>
              <a:cs typeface="Arial"/>
            </a:endParaRPr>
          </a:p>
          <a:p>
            <a:endParaRPr lang="en-US" sz="2000" b="1" dirty="0"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sz="2000" b="1" dirty="0">
                <a:latin typeface="Arial"/>
                <a:cs typeface="Arial"/>
              </a:rPr>
              <a:t>&lt;TAB&gt;Column1&lt;TAB&gt;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sz="2000" b="1" dirty="0">
                <a:latin typeface="Arial"/>
                <a:cs typeface="Arial"/>
              </a:rPr>
              <a:t>&lt;TAB&gt;</a:t>
            </a:r>
            <a:r>
              <a:rPr lang="en-US" altLang="ko-Kore-KR" sz="2000" b="1" dirty="0">
                <a:latin typeface="Arial"/>
                <a:cs typeface="Arial"/>
              </a:rPr>
              <a:t>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  <a:endParaRPr lang="en-US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  <a:p>
            <a:endParaRPr lang="en-US" altLang="ko-Kore-KR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Comma </a:t>
            </a:r>
            <a:r>
              <a:rPr lang="en-US" altLang="ko-Kore-KR" sz="2000" b="1" dirty="0" err="1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Seperated</a:t>
            </a:r>
            <a:r>
              <a:rPr lang="en-US" altLang="ko-Kore-KR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 File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2064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4622" y="230071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HTML </a:t>
            </a:r>
            <a:r>
              <a:rPr lang="ko-KR" altLang="en-US" sz="2400" b="1" dirty="0"/>
              <a:t>출력</a:t>
            </a:r>
            <a:endParaRPr lang="en-US" sz="2400" b="1" dirty="0"/>
          </a:p>
        </p:txBody>
      </p:sp>
      <p:pic>
        <p:nvPicPr>
          <p:cNvPr id="6" name="Picture 5" descr="Screenshot 2015-09-08 10.4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19" y="1339087"/>
            <a:ext cx="6142068" cy="5250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17" y="970496"/>
            <a:ext cx="804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/>
                <a:cs typeface="Courier New"/>
              </a:rPr>
              <a:t>blastp</a:t>
            </a:r>
            <a:r>
              <a:rPr lang="en-US" sz="1400" dirty="0">
                <a:latin typeface="Courier New"/>
                <a:cs typeface="Courier New"/>
              </a:rPr>
              <a:t> -query Q9D0A3.fasta -</a:t>
            </a:r>
            <a:r>
              <a:rPr lang="en-US" sz="1400" dirty="0" err="1">
                <a:latin typeface="Courier New"/>
                <a:cs typeface="Courier New"/>
              </a:rPr>
              <a:t>db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swissprot</a:t>
            </a:r>
            <a:r>
              <a:rPr lang="en-US" sz="1400" dirty="0">
                <a:latin typeface="Courier New"/>
                <a:cs typeface="Courier New"/>
              </a:rPr>
              <a:t> -html -</a:t>
            </a:r>
            <a:r>
              <a:rPr lang="en-US" sz="1400" dirty="0" err="1">
                <a:latin typeface="Courier New"/>
                <a:cs typeface="Courier New"/>
              </a:rPr>
              <a:t>evalue</a:t>
            </a:r>
            <a:r>
              <a:rPr lang="en-US" sz="1400" dirty="0">
                <a:latin typeface="Courier New"/>
                <a:cs typeface="Courier New"/>
              </a:rPr>
              <a:t> 1e-5 &gt; </a:t>
            </a:r>
            <a:r>
              <a:rPr lang="en-US" sz="1400" dirty="0" err="1">
                <a:latin typeface="Courier New"/>
                <a:cs typeface="Courier New"/>
              </a:rPr>
              <a:t>result.html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5576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5CC939-5C5E-FA44-A765-BC763DEA0C3B}"/>
              </a:ext>
            </a:extLst>
          </p:cNvPr>
          <p:cNvSpPr txBox="1"/>
          <p:nvPr/>
        </p:nvSpPr>
        <p:spPr>
          <a:xfrm>
            <a:off x="2738004" y="410528"/>
            <a:ext cx="4833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BLAST </a:t>
            </a:r>
            <a:r>
              <a:rPr kumimoji="1" lang="ko-Kore-KR" altLang="en-US" sz="2400" b="1" dirty="0"/>
              <a:t>결과를</a:t>
            </a:r>
            <a:r>
              <a:rPr kumimoji="1" lang="ko-KR" altLang="en-US" sz="2400" b="1" dirty="0"/>
              <a:t> 이용한 데이터 추출 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C1D36-CB12-F24C-950B-FCE4824FC13D}"/>
              </a:ext>
            </a:extLst>
          </p:cNvPr>
          <p:cNvSpPr txBox="1"/>
          <p:nvPr/>
        </p:nvSpPr>
        <p:spPr>
          <a:xfrm>
            <a:off x="660400" y="1202267"/>
            <a:ext cx="7571303" cy="1702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b="1" dirty="0">
                <a:latin typeface="+mj-ea"/>
                <a:ea typeface="+mj-ea"/>
              </a:rPr>
              <a:t>서열 하나를 가지고 </a:t>
            </a:r>
            <a:r>
              <a:rPr kumimoji="1" lang="en-US" altLang="ko-KR" b="1" dirty="0" err="1">
                <a:latin typeface="+mj-ea"/>
                <a:ea typeface="+mj-ea"/>
              </a:rPr>
              <a:t>blastp</a:t>
            </a:r>
            <a:r>
              <a:rPr kumimoji="1" lang="en-US" altLang="ko-KR" b="1" dirty="0"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latin typeface="+mj-ea"/>
                <a:ea typeface="+mj-ea"/>
              </a:rPr>
              <a:t>를</a:t>
            </a:r>
            <a:r>
              <a:rPr kumimoji="1" lang="ko-KR" altLang="en-US" b="1" dirty="0">
                <a:latin typeface="+mj-ea"/>
                <a:ea typeface="+mj-ea"/>
              </a:rPr>
              <a:t> 돌려서 </a:t>
            </a:r>
            <a:r>
              <a:rPr kumimoji="1" lang="ko-KR" altLang="en-US" b="1" dirty="0" err="1">
                <a:latin typeface="+mj-ea"/>
                <a:ea typeface="+mj-ea"/>
              </a:rPr>
              <a:t>상동성이</a:t>
            </a:r>
            <a:r>
              <a:rPr kumimoji="1" lang="ko-KR" altLang="en-US" b="1" dirty="0">
                <a:latin typeface="+mj-ea"/>
                <a:ea typeface="+mj-ea"/>
              </a:rPr>
              <a:t> 있는 것을 찾아내고</a:t>
            </a:r>
            <a:r>
              <a:rPr kumimoji="1" lang="en-US" altLang="ko-KR" b="1" dirty="0">
                <a:latin typeface="+mj-ea"/>
                <a:ea typeface="+mj-ea"/>
              </a:rPr>
              <a:t>,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endParaRPr kumimoji="1" lang="en-US" altLang="ko-KR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b="1" dirty="0">
                <a:latin typeface="+mj-ea"/>
                <a:ea typeface="+mj-ea"/>
              </a:rPr>
              <a:t>Blast </a:t>
            </a:r>
            <a:r>
              <a:rPr kumimoji="1" lang="ko-KR" altLang="en-US" b="1" dirty="0">
                <a:latin typeface="+mj-ea"/>
                <a:ea typeface="+mj-ea"/>
              </a:rPr>
              <a:t>결과에서 </a:t>
            </a:r>
            <a:r>
              <a:rPr kumimoji="1" lang="en-US" altLang="ko-KR" b="1" dirty="0" err="1">
                <a:latin typeface="+mj-ea"/>
                <a:ea typeface="+mj-ea"/>
              </a:rPr>
              <a:t>Uniprot</a:t>
            </a:r>
            <a:r>
              <a:rPr kumimoji="1" lang="en-US" altLang="ko-KR" b="1" dirty="0">
                <a:latin typeface="+mj-ea"/>
                <a:ea typeface="+mj-ea"/>
              </a:rPr>
              <a:t> </a:t>
            </a:r>
            <a:r>
              <a:rPr kumimoji="1" lang="ko-KR" altLang="en-US" b="1" dirty="0">
                <a:latin typeface="+mj-ea"/>
                <a:ea typeface="+mj-ea"/>
              </a:rPr>
              <a:t>아이디를 추출하여 </a:t>
            </a:r>
            <a:endParaRPr kumimoji="1" lang="en-US" altLang="ko-KR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b="1" dirty="0" err="1">
                <a:latin typeface="+mj-ea"/>
                <a:ea typeface="+mj-ea"/>
              </a:rPr>
              <a:t>Uniprot</a:t>
            </a:r>
            <a:r>
              <a:rPr kumimoji="1" lang="en-US" altLang="ko-Kore-KR" b="1" dirty="0">
                <a:latin typeface="+mj-ea"/>
                <a:ea typeface="+mj-ea"/>
              </a:rPr>
              <a:t> </a:t>
            </a:r>
            <a:r>
              <a:rPr kumimoji="1" lang="ko-KR" altLang="en-US" b="1" dirty="0">
                <a:latin typeface="+mj-ea"/>
                <a:ea typeface="+mj-ea"/>
              </a:rPr>
              <a:t>아이디를 이용하여 파일을 다운로드하고</a:t>
            </a:r>
            <a:endParaRPr kumimoji="1" lang="en-US" altLang="ko-KR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b="1" dirty="0">
                <a:latin typeface="+mj-ea"/>
                <a:ea typeface="+mj-ea"/>
              </a:rPr>
              <a:t>이를 이용하여 </a:t>
            </a:r>
            <a:r>
              <a:rPr kumimoji="1" lang="en-US" altLang="ko-KR" b="1" dirty="0" err="1">
                <a:latin typeface="+mj-ea"/>
                <a:ea typeface="+mj-ea"/>
              </a:rPr>
              <a:t>clustalo</a:t>
            </a:r>
            <a:r>
              <a:rPr kumimoji="1" lang="en-US" altLang="ko-KR" b="1" dirty="0">
                <a:latin typeface="+mj-ea"/>
                <a:ea typeface="+mj-ea"/>
              </a:rPr>
              <a:t> </a:t>
            </a:r>
            <a:r>
              <a:rPr kumimoji="1" lang="ko-KR" altLang="en-US" b="1" dirty="0">
                <a:latin typeface="+mj-ea"/>
                <a:ea typeface="+mj-ea"/>
              </a:rPr>
              <a:t>로 </a:t>
            </a:r>
            <a:r>
              <a:rPr kumimoji="1" lang="en-US" altLang="ko-KR" b="1" dirty="0">
                <a:latin typeface="+mj-ea"/>
                <a:ea typeface="+mj-ea"/>
              </a:rPr>
              <a:t>MSA</a:t>
            </a:r>
            <a:r>
              <a:rPr kumimoji="1" lang="ko-KR" altLang="en-US" b="1" dirty="0" err="1">
                <a:latin typeface="+mj-ea"/>
                <a:ea typeface="+mj-ea"/>
              </a:rPr>
              <a:t>를</a:t>
            </a:r>
            <a:r>
              <a:rPr kumimoji="1" lang="ko-KR" altLang="en-US" b="1" dirty="0">
                <a:latin typeface="+mj-ea"/>
                <a:ea typeface="+mj-ea"/>
              </a:rPr>
              <a:t> 구축</a:t>
            </a:r>
            <a:r>
              <a:rPr kumimoji="1" lang="en-US" altLang="ko-KR" b="1" dirty="0">
                <a:latin typeface="+mj-ea"/>
                <a:ea typeface="+mj-ea"/>
              </a:rPr>
              <a:t>!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endParaRPr kumimoji="1" lang="ko-Kore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C7AE5-4BFB-B74E-80AC-9AA9E8B3B47A}"/>
              </a:ext>
            </a:extLst>
          </p:cNvPr>
          <p:cNvSpPr txBox="1"/>
          <p:nvPr/>
        </p:nvSpPr>
        <p:spPr>
          <a:xfrm>
            <a:off x="1776626" y="3298995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</a:t>
            </a:r>
            <a:r>
              <a:rPr kumimoji="1" lang="ko-KR" altLang="en-US" b="1" dirty="0"/>
              <a:t>것을 한번에 할 수 있도록 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AF660-E5CF-A843-8379-C73FA68A6EB2}"/>
              </a:ext>
            </a:extLst>
          </p:cNvPr>
          <p:cNvSpPr txBox="1"/>
          <p:nvPr/>
        </p:nvSpPr>
        <p:spPr>
          <a:xfrm>
            <a:off x="1776626" y="5053817"/>
            <a:ext cx="486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+mj-ea"/>
                <a:ea typeface="+mj-ea"/>
              </a:rPr>
              <a:t>여기서 어떻게 </a:t>
            </a:r>
            <a:r>
              <a:rPr kumimoji="1" lang="en-US" altLang="ko-KR" b="1" dirty="0" err="1">
                <a:latin typeface="+mj-ea"/>
                <a:ea typeface="+mj-ea"/>
              </a:rPr>
              <a:t>Uniprot</a:t>
            </a:r>
            <a:r>
              <a:rPr kumimoji="1" lang="en-US" altLang="ko-KR" b="1" dirty="0">
                <a:latin typeface="+mj-ea"/>
                <a:ea typeface="+mj-ea"/>
              </a:rPr>
              <a:t> ID</a:t>
            </a:r>
            <a:r>
              <a:rPr kumimoji="1" lang="ko-KR" altLang="en-US" b="1" dirty="0" err="1">
                <a:latin typeface="+mj-ea"/>
                <a:ea typeface="+mj-ea"/>
              </a:rPr>
              <a:t>를</a:t>
            </a:r>
            <a:r>
              <a:rPr kumimoji="1" lang="ko-KR" altLang="en-US" b="1" dirty="0">
                <a:latin typeface="+mj-ea"/>
                <a:ea typeface="+mj-ea"/>
              </a:rPr>
              <a:t> 추출할 것인가</a:t>
            </a:r>
            <a:r>
              <a:rPr kumimoji="1" lang="en-US" altLang="ko-KR" b="1" dirty="0">
                <a:latin typeface="+mj-ea"/>
                <a:ea typeface="+mj-ea"/>
              </a:rPr>
              <a:t>?</a:t>
            </a:r>
            <a:r>
              <a:rPr kumimoji="1" lang="ko-KR" altLang="en-US" b="1" dirty="0">
                <a:latin typeface="+mj-ea"/>
                <a:ea typeface="+mj-ea"/>
              </a:rPr>
              <a:t> </a:t>
            </a:r>
            <a:endParaRPr kumimoji="1" lang="ko-Kore-KR" altLang="en-US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4DB32B-3E4C-4543-8F94-DBD43BED2CDD}"/>
              </a:ext>
            </a:extLst>
          </p:cNvPr>
          <p:cNvSpPr/>
          <p:nvPr/>
        </p:nvSpPr>
        <p:spPr>
          <a:xfrm>
            <a:off x="248586" y="3902389"/>
            <a:ext cx="8646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b="1" dirty="0">
                <a:solidFill>
                  <a:schemeClr val="accent3"/>
                </a:solidFill>
                <a:latin typeface="Courier New"/>
                <a:cs typeface="Courier New"/>
              </a:rPr>
              <a:t>blastp -query P0DTC2.fasta -db swissprot -evalue 1e-5 -outfmt 6 -num_threads 8 &gt; blasttest.txt</a:t>
            </a:r>
          </a:p>
        </p:txBody>
      </p:sp>
    </p:spTree>
    <p:extLst>
      <p:ext uri="{BB962C8B-B14F-4D97-AF65-F5344CB8AC3E}">
        <p14:creationId xmlns:p14="http://schemas.microsoft.com/office/powerpoint/2010/main" val="2455207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전자기기, 컴퓨터, 창문, 테이블이(가) 표시된 사진&#10;&#10;자동 생성된 설명">
            <a:extLst>
              <a:ext uri="{FF2B5EF4-FFF2-40B4-BE49-F238E27FC236}">
                <a16:creationId xmlns:a16="http://schemas.microsoft.com/office/drawing/2014/main" id="{B4646435-74E3-B942-A3BA-ED8100DC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207"/>
            <a:ext cx="9144000" cy="5421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566D-42FC-AB4C-B4BB-D1EBECAD5891}"/>
              </a:ext>
            </a:extLst>
          </p:cNvPr>
          <p:cNvSpPr txBox="1"/>
          <p:nvPr/>
        </p:nvSpPr>
        <p:spPr>
          <a:xfrm>
            <a:off x="37657" y="6241393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latin typeface="+mj-ea"/>
                <a:ea typeface="+mj-ea"/>
              </a:rPr>
              <a:t>검색에 사용한 </a:t>
            </a:r>
            <a:endParaRPr kumimoji="1" lang="en-US" altLang="ko-KR" sz="1400" b="1" dirty="0">
              <a:latin typeface="+mj-ea"/>
              <a:ea typeface="+mj-ea"/>
            </a:endParaRPr>
          </a:p>
          <a:p>
            <a:pPr algn="ctr"/>
            <a:r>
              <a:rPr kumimoji="1" lang="ko-KR" altLang="en-US" sz="1400" b="1" dirty="0">
                <a:latin typeface="+mj-ea"/>
                <a:ea typeface="+mj-ea"/>
              </a:rPr>
              <a:t>서열</a:t>
            </a:r>
            <a:endParaRPr kumimoji="1" lang="ko-Kore-KR" altLang="en-US" sz="1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3FF1E-D053-734D-B37C-368EF79F220B}"/>
              </a:ext>
            </a:extLst>
          </p:cNvPr>
          <p:cNvSpPr txBox="1"/>
          <p:nvPr/>
        </p:nvSpPr>
        <p:spPr>
          <a:xfrm>
            <a:off x="1412929" y="6241393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 err="1">
                <a:latin typeface="+mj-ea"/>
                <a:ea typeface="+mj-ea"/>
              </a:rPr>
              <a:t>Uniprot</a:t>
            </a:r>
            <a:r>
              <a:rPr kumimoji="1" lang="en-US" altLang="ko-Kore-KR" sz="1400" b="1" dirty="0">
                <a:latin typeface="+mj-ea"/>
                <a:ea typeface="+mj-ea"/>
              </a:rPr>
              <a:t> id</a:t>
            </a:r>
            <a:endParaRPr kumimoji="1" lang="ko-Kore-KR" altLang="en-US" sz="14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C00F-F477-254E-8B09-AA180C00D874}"/>
              </a:ext>
            </a:extLst>
          </p:cNvPr>
          <p:cNvSpPr txBox="1"/>
          <p:nvPr/>
        </p:nvSpPr>
        <p:spPr>
          <a:xfrm>
            <a:off x="7251728" y="6198919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>
                <a:latin typeface="+mj-ea"/>
                <a:ea typeface="+mj-ea"/>
              </a:rPr>
              <a:t>E-value</a:t>
            </a:r>
            <a:endParaRPr kumimoji="1" lang="ko-Kore-KR" altLang="en-US" sz="14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4BE0D-9790-E64F-BAB5-1FAC7AF1DE9D}"/>
              </a:ext>
            </a:extLst>
          </p:cNvPr>
          <p:cNvSpPr txBox="1"/>
          <p:nvPr/>
        </p:nvSpPr>
        <p:spPr>
          <a:xfrm>
            <a:off x="2064510" y="31832"/>
            <a:ext cx="5399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+mj-ea"/>
                <a:ea typeface="+mj-ea"/>
              </a:rPr>
              <a:t>여기서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 err="1"/>
              <a:t>Uniprot</a:t>
            </a:r>
            <a:r>
              <a:rPr kumimoji="1" lang="en-US" altLang="ko-KR" sz="3200" b="1" dirty="0"/>
              <a:t> id </a:t>
            </a:r>
            <a:r>
              <a:rPr kumimoji="1" lang="ko-KR" altLang="en-US" sz="3200" b="1" dirty="0"/>
              <a:t>만 필요함</a:t>
            </a:r>
            <a:r>
              <a:rPr kumimoji="1" lang="en-US" altLang="ko-KR" sz="3200" b="1" dirty="0"/>
              <a:t>.</a:t>
            </a:r>
            <a:endParaRPr kumimoji="1" lang="ko-Kore-KR" altLang="en-US" sz="3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7BB31-BA94-244F-8C4C-A5F6413A128A}"/>
              </a:ext>
            </a:extLst>
          </p:cNvPr>
          <p:cNvSpPr/>
          <p:nvPr/>
        </p:nvSpPr>
        <p:spPr>
          <a:xfrm>
            <a:off x="1668162" y="864973"/>
            <a:ext cx="518984" cy="5333946"/>
          </a:xfrm>
          <a:prstGeom prst="rect">
            <a:avLst/>
          </a:prstGeom>
          <a:solidFill>
            <a:srgbClr val="FF26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224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7052" y="358632"/>
            <a:ext cx="7859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latin typeface="Arial"/>
                <a:cs typeface="Arial"/>
              </a:rPr>
              <a:t>리다이렉션</a:t>
            </a:r>
            <a:r>
              <a:rPr lang="ko-KR" altLang="en-US" sz="32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Arial"/>
                <a:cs typeface="Arial"/>
              </a:rPr>
              <a:t>(Redirection)</a:t>
            </a:r>
            <a:r>
              <a:rPr lang="ko-KR" altLang="en-US" sz="3200" b="1" dirty="0">
                <a:solidFill>
                  <a:srgbClr val="000000"/>
                </a:solidFill>
                <a:latin typeface="Arial"/>
                <a:cs typeface="Arial"/>
              </a:rPr>
              <a:t>과 파이프 </a:t>
            </a:r>
            <a:r>
              <a:rPr lang="en-US" altLang="ko-KR" sz="3200" b="1" dirty="0">
                <a:solidFill>
                  <a:srgbClr val="000000"/>
                </a:solidFill>
                <a:latin typeface="Arial"/>
                <a:cs typeface="Arial"/>
              </a:rPr>
              <a:t>(pipe)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6846" y="1701395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cat </a:t>
            </a:r>
            <a:r>
              <a:rPr lang="en-US" dirty="0" err="1">
                <a:latin typeface="Courier New"/>
                <a:cs typeface="Courier New"/>
              </a:rPr>
              <a:t>blastresults.txt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&gt; </a:t>
            </a:r>
            <a:r>
              <a:rPr lang="en-US" b="1" dirty="0" err="1">
                <a:solidFill>
                  <a:srgbClr val="FF0000"/>
                </a:solidFill>
                <a:latin typeface="Courier New"/>
                <a:cs typeface="Courier New"/>
              </a:rPr>
              <a:t>newfile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8138" y="216306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 결과를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4414" y="2163060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곳으로 파일로 저장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6812" y="315492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cat</a:t>
            </a:r>
            <a:r>
              <a:rPr lang="ko-KR" altLang="en-US" dirty="0">
                <a:latin typeface="Courier New"/>
                <a:cs typeface="Courier New"/>
              </a:rPr>
              <a:t> </a:t>
            </a:r>
            <a:r>
              <a:rPr lang="en-US" altLang="ko-KR" dirty="0" err="1">
                <a:latin typeface="Courier New"/>
                <a:cs typeface="Courier New"/>
              </a:rPr>
              <a:t>blastresults</a:t>
            </a:r>
            <a:r>
              <a:rPr lang="en-US" dirty="0" err="1">
                <a:latin typeface="Courier New"/>
                <a:cs typeface="Courier New"/>
              </a:rPr>
              <a:t>.txt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643" y="324229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| </a:t>
            </a:r>
            <a:r>
              <a:rPr lang="ko-KR" altLang="en-US" b="1" dirty="0">
                <a:solidFill>
                  <a:srgbClr val="FF0000"/>
                </a:solidFill>
                <a:latin typeface="Courier New"/>
                <a:cs typeface="Courier New"/>
              </a:rPr>
              <a:t>다른 프로그램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667" y="4309093"/>
            <a:ext cx="818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3"/>
                </a:solidFill>
                <a:latin typeface="Arial"/>
                <a:cs typeface="Arial"/>
              </a:rPr>
              <a:t>이를 이용하여 여러 프로그램을 연결하여 일련의 작업을 수행 가능하다</a:t>
            </a:r>
            <a:r>
              <a:rPr lang="en-US" altLang="ko-KR" sz="2000" b="1" dirty="0">
                <a:solidFill>
                  <a:schemeClr val="accent3"/>
                </a:solidFill>
                <a:latin typeface="Arial"/>
                <a:cs typeface="Arial"/>
              </a:rPr>
              <a:t>.</a:t>
            </a:r>
            <a:endParaRPr lang="en-US" sz="2000" b="1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ED1A5-75C6-444D-83BF-FAD2C5428D6B}"/>
              </a:ext>
            </a:extLst>
          </p:cNvPr>
          <p:cNvSpPr txBox="1"/>
          <p:nvPr/>
        </p:nvSpPr>
        <p:spPr>
          <a:xfrm>
            <a:off x="338667" y="1286933"/>
            <a:ext cx="770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리</a:t>
            </a:r>
            <a:r>
              <a:rPr kumimoji="1" lang="ko-KR" altLang="en-US" b="1" dirty="0" err="1"/>
              <a:t>다이렉션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en-US" altLang="ko-KR" b="1" dirty="0">
                <a:solidFill>
                  <a:schemeClr val="accent1"/>
                </a:solidFill>
              </a:rPr>
              <a:t>&gt;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은 유닉스 프로그램의 실행 결과를 다른 파일로 저장하지만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ED073-C1BD-2C4D-AD5E-A9520A00B0F8}"/>
              </a:ext>
            </a:extLst>
          </p:cNvPr>
          <p:cNvSpPr txBox="1"/>
          <p:nvPr/>
        </p:nvSpPr>
        <p:spPr>
          <a:xfrm>
            <a:off x="338667" y="2827831"/>
            <a:ext cx="882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파이프 </a:t>
            </a:r>
            <a:r>
              <a:rPr kumimoji="1" lang="en-US" altLang="ko-KR" b="1" dirty="0"/>
              <a:t>(</a:t>
            </a:r>
            <a:r>
              <a:rPr kumimoji="1" lang="en-US" altLang="ko-KR" dirty="0">
                <a:solidFill>
                  <a:schemeClr val="accent1"/>
                </a:solidFill>
              </a:rPr>
              <a:t>|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은 유닉스 프로그램의 실행 결과를 다른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프로그램의 입력 결과로 바로 보냄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85357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863" y="190969"/>
            <a:ext cx="869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파이프를 이용한 </a:t>
            </a:r>
            <a:r>
              <a:rPr lang="en-US" altLang="ko-KR" sz="3600" b="1" dirty="0">
                <a:latin typeface="Arial"/>
                <a:cs typeface="Arial"/>
              </a:rPr>
              <a:t>BLAST </a:t>
            </a:r>
            <a:r>
              <a:rPr lang="ko-KR" altLang="en-US" sz="3600" b="1" dirty="0">
                <a:latin typeface="Arial"/>
                <a:cs typeface="Arial"/>
              </a:rPr>
              <a:t>데이터 </a:t>
            </a:r>
            <a:r>
              <a:rPr lang="ko-KR" altLang="en-US" sz="3600" b="1" dirty="0" err="1">
                <a:latin typeface="Arial"/>
                <a:cs typeface="Arial"/>
              </a:rPr>
              <a:t>프로세싱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F7B97-593B-934D-997A-29B84E9A0A36}"/>
              </a:ext>
            </a:extLst>
          </p:cNvPr>
          <p:cNvSpPr txBox="1"/>
          <p:nvPr/>
        </p:nvSpPr>
        <p:spPr>
          <a:xfrm>
            <a:off x="215972" y="1006154"/>
            <a:ext cx="8712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blastp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-query </a:t>
            </a:r>
            <a:r>
              <a:rPr lang="en" altLang="ko-Kore-KR" sz="1400" b="1" u="sng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P0DTC2.fasta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swissprot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evalue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1e-5 -</a:t>
            </a:r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outfmt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6 -</a:t>
            </a:r>
            <a:r>
              <a:rPr lang="en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8 &gt; </a:t>
            </a:r>
            <a:r>
              <a:rPr lang="en" altLang="ko-Kore-KR" sz="1400" b="1" u="sng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endParaRPr lang="en" altLang="ko-Kore-KR" sz="1400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50DA-F12C-674F-A2F8-3102CA7E4A1B}"/>
              </a:ext>
            </a:extLst>
          </p:cNvPr>
          <p:cNvSpPr txBox="1"/>
          <p:nvPr/>
        </p:nvSpPr>
        <p:spPr>
          <a:xfrm>
            <a:off x="203386" y="1529374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kumimoji="1" lang="en-US" altLang="ko-Kore-KR" sz="1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r>
              <a:rPr kumimoji="1" lang="en-US" altLang="ko-Kore-KR" sz="1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sz="1400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그림 10" descr="전자기기, 컴퓨터, 창문, 테이블이(가) 표시된 사진&#10;&#10;자동 생성된 설명">
            <a:extLst>
              <a:ext uri="{FF2B5EF4-FFF2-40B4-BE49-F238E27FC236}">
                <a16:creationId xmlns:a16="http://schemas.microsoft.com/office/drawing/2014/main" id="{0722BCE6-C9F5-4147-9E44-4C22D726C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885"/>
          <a:stretch/>
        </p:blipFill>
        <p:spPr>
          <a:xfrm>
            <a:off x="0" y="2387251"/>
            <a:ext cx="9144000" cy="16326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C5CB4F8-1134-3F47-86A3-356FB41FD1DA}"/>
              </a:ext>
            </a:extLst>
          </p:cNvPr>
          <p:cNvSpPr/>
          <p:nvPr/>
        </p:nvSpPr>
        <p:spPr>
          <a:xfrm>
            <a:off x="1686887" y="2522483"/>
            <a:ext cx="497513" cy="1497467"/>
          </a:xfrm>
          <a:prstGeom prst="rect">
            <a:avLst/>
          </a:prstGeom>
          <a:solidFill>
            <a:srgbClr val="FF2600">
              <a:alpha val="46667"/>
            </a:srgb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7C2A5-D3DD-EB4C-A073-4A4F2628E9E5}"/>
              </a:ext>
            </a:extLst>
          </p:cNvPr>
          <p:cNvSpPr txBox="1"/>
          <p:nvPr/>
        </p:nvSpPr>
        <p:spPr>
          <a:xfrm>
            <a:off x="625884" y="1976074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여기서 이 내용만을 추출하고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싶다면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38BD2-F4AA-1140-A5E8-9060B5B5F4BE}"/>
              </a:ext>
            </a:extLst>
          </p:cNvPr>
          <p:cNvSpPr txBox="1"/>
          <p:nvPr/>
        </p:nvSpPr>
        <p:spPr>
          <a:xfrm>
            <a:off x="1147577" y="5328626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cut -d$'\t' -f 2 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84DAB-B73F-7941-9768-4159B25BB914}"/>
              </a:ext>
            </a:extLst>
          </p:cNvPr>
          <p:cNvSpPr txBox="1"/>
          <p:nvPr/>
        </p:nvSpPr>
        <p:spPr>
          <a:xfrm>
            <a:off x="3388452" y="4554221"/>
            <a:ext cx="1031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이 내용을 다음 프로그램으로 보내서</a:t>
            </a:r>
            <a:endParaRPr kumimoji="1" lang="ko-Kore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1EEF1C-410F-5341-9F86-2F2928D69B10}"/>
              </a:ext>
            </a:extLst>
          </p:cNvPr>
          <p:cNvSpPr txBox="1"/>
          <p:nvPr/>
        </p:nvSpPr>
        <p:spPr>
          <a:xfrm>
            <a:off x="4038893" y="5743602"/>
            <a:ext cx="1405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탭 문자로 구분된 테이블에서</a:t>
            </a:r>
            <a:endParaRPr kumimoji="1" lang="en-US" altLang="ko-KR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A80DAC-4B51-D849-A009-20A56E79FE4F}"/>
              </a:ext>
            </a:extLst>
          </p:cNvPr>
          <p:cNvSpPr txBox="1"/>
          <p:nvPr/>
        </p:nvSpPr>
        <p:spPr>
          <a:xfrm>
            <a:off x="5760230" y="5747401"/>
            <a:ext cx="1405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두번째 열만</a:t>
            </a:r>
            <a:endParaRPr kumimoji="1" lang="en-US" altLang="ko-KR" sz="1200" b="1" dirty="0"/>
          </a:p>
          <a:p>
            <a:r>
              <a:rPr kumimoji="1" lang="ko-KR" altLang="en-US" sz="1200" b="1" dirty="0"/>
              <a:t>뽑아낸다</a:t>
            </a:r>
            <a:r>
              <a:rPr kumimoji="1" lang="en-US" altLang="ko-KR" sz="1200" b="1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243263-1BCA-3F49-BC86-7962AC5CACA9}"/>
              </a:ext>
            </a:extLst>
          </p:cNvPr>
          <p:cNvSpPr txBox="1"/>
          <p:nvPr/>
        </p:nvSpPr>
        <p:spPr>
          <a:xfrm>
            <a:off x="1446259" y="4979004"/>
            <a:ext cx="222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파일을</a:t>
            </a:r>
            <a:r>
              <a:rPr kumimoji="1" lang="ko-KR" altLang="en-US" sz="1400" dirty="0"/>
              <a:t> 출력하고 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0674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004B3-0147-0D4E-B67F-66454AB3CCBD}"/>
              </a:ext>
            </a:extLst>
          </p:cNvPr>
          <p:cNvSpPr txBox="1"/>
          <p:nvPr/>
        </p:nvSpPr>
        <p:spPr>
          <a:xfrm>
            <a:off x="3149600" y="287867"/>
            <a:ext cx="817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cut</a:t>
            </a:r>
            <a:endParaRPr kumimoji="1" lang="ko-Kore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83BBC-3666-2D4E-B9D2-56C842722717}"/>
              </a:ext>
            </a:extLst>
          </p:cNvPr>
          <p:cNvSpPr txBox="1"/>
          <p:nvPr/>
        </p:nvSpPr>
        <p:spPr>
          <a:xfrm>
            <a:off x="508198" y="1161535"/>
            <a:ext cx="733803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TAB separated File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sz="2000" b="1" dirty="0">
                <a:latin typeface="Arial"/>
                <a:cs typeface="Arial"/>
              </a:rPr>
              <a:t>&lt;TAB&gt;Column1&lt;TAB&gt;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sz="2000" b="1" dirty="0">
                <a:latin typeface="Arial"/>
                <a:cs typeface="Arial"/>
              </a:rPr>
              <a:t>&lt;TAB&gt;</a:t>
            </a:r>
            <a:r>
              <a:rPr lang="en-US" altLang="ko-Kore-KR" sz="2000" b="1" dirty="0">
                <a:latin typeface="Arial"/>
                <a:cs typeface="Arial"/>
              </a:rPr>
              <a:t>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  <a:endParaRPr lang="en-US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Comma </a:t>
            </a:r>
            <a:r>
              <a:rPr lang="en-US" altLang="ko-Kore-KR" sz="2000" b="1" dirty="0" err="1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Seperated</a:t>
            </a:r>
            <a:r>
              <a:rPr lang="en-US" altLang="ko-Kore-KR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 File</a:t>
            </a:r>
            <a:endParaRPr lang="en-US" altLang="ko-Kore-KR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latin typeface="Arial"/>
                <a:cs typeface="Arial"/>
              </a:rPr>
              <a:t>Column1,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 ,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sz="2000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D8AF9-A684-FF42-8B5B-469EB6D8FF36}"/>
              </a:ext>
            </a:extLst>
          </p:cNvPr>
          <p:cNvSpPr txBox="1"/>
          <p:nvPr/>
        </p:nvSpPr>
        <p:spPr>
          <a:xfrm>
            <a:off x="374475" y="5482301"/>
            <a:ext cx="819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TAB 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혹은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Comma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등의 </a:t>
            </a:r>
            <a:r>
              <a:rPr kumimoji="1"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구분자로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테이블 형식의 자료에서 원하는 부분만 추출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AC3C8-B529-2D4E-B67E-C03A632DF878}"/>
              </a:ext>
            </a:extLst>
          </p:cNvPr>
          <p:cNvSpPr txBox="1"/>
          <p:nvPr/>
        </p:nvSpPr>
        <p:spPr>
          <a:xfrm>
            <a:off x="1131419" y="6043449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 </a:t>
            </a:r>
            <a:r>
              <a:rPr kumimoji="1" lang="ko-Kore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이름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–d’</a:t>
            </a:r>
            <a:r>
              <a:rPr kumimoji="1" lang="ko-KR" altLang="en-US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구분자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–f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추출할 컬럼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906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004B3-0147-0D4E-B67F-66454AB3CCBD}"/>
              </a:ext>
            </a:extLst>
          </p:cNvPr>
          <p:cNvSpPr txBox="1"/>
          <p:nvPr/>
        </p:nvSpPr>
        <p:spPr>
          <a:xfrm>
            <a:off x="3149600" y="287867"/>
            <a:ext cx="817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cut</a:t>
            </a:r>
            <a:endParaRPr kumimoji="1" lang="ko-Kore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83BBC-3666-2D4E-B9D2-56C842722717}"/>
              </a:ext>
            </a:extLst>
          </p:cNvPr>
          <p:cNvSpPr txBox="1"/>
          <p:nvPr/>
        </p:nvSpPr>
        <p:spPr>
          <a:xfrm>
            <a:off x="508198" y="1161535"/>
            <a:ext cx="73380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TAB separated File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sz="2000" b="1" dirty="0">
                <a:latin typeface="Arial"/>
                <a:cs typeface="Arial"/>
              </a:rPr>
              <a:t>&lt;TAB&gt;Column1&lt;TAB&gt;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sz="2000" b="1" dirty="0">
                <a:latin typeface="Arial"/>
                <a:cs typeface="Arial"/>
              </a:rPr>
              <a:t>&lt;TAB&gt;</a:t>
            </a:r>
            <a:r>
              <a:rPr lang="en-US" altLang="ko-Kore-KR" sz="2000" b="1" dirty="0">
                <a:latin typeface="Arial"/>
                <a:cs typeface="Arial"/>
              </a:rPr>
              <a:t>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  <a:endParaRPr lang="en-US" sz="2000" b="1" dirty="0">
              <a:latin typeface="Arial"/>
              <a:cs typeface="Arial"/>
            </a:endParaRP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r>
              <a:rPr lang="en-US" altLang="ko-Kore-KR" sz="2000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sz="2000" b="1" dirty="0">
                <a:latin typeface="Arial"/>
                <a:cs typeface="Arial"/>
              </a:rPr>
              <a:t>&lt;TAB&gt;Column1&lt;TAB&gt;</a:t>
            </a:r>
            <a:r>
              <a:rPr lang="en-US" altLang="ko-Kore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sz="2000" b="1" dirty="0">
                <a:latin typeface="Arial"/>
                <a:cs typeface="Arial"/>
              </a:rPr>
              <a:t>&lt;TAB&gt; </a:t>
            </a:r>
            <a:r>
              <a:rPr lang="en-US" altLang="ko-Kore-KR" sz="2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sz="2000" b="1" dirty="0">
                <a:latin typeface="Arial"/>
                <a:cs typeface="Arial"/>
              </a:rPr>
              <a:t>&lt;TAB&gt;</a:t>
            </a:r>
          </a:p>
          <a:p>
            <a:endParaRPr lang="en-US" altLang="ko-Kore-KR" sz="20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AC3C8-B529-2D4E-B67E-C03A632DF878}"/>
              </a:ext>
            </a:extLst>
          </p:cNvPr>
          <p:cNvSpPr txBox="1"/>
          <p:nvPr/>
        </p:nvSpPr>
        <p:spPr>
          <a:xfrm>
            <a:off x="508198" y="3327865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 </a:t>
            </a:r>
            <a:r>
              <a:rPr kumimoji="1" lang="ko-Kore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이름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–d’</a:t>
            </a:r>
            <a:r>
              <a:rPr kumimoji="1" lang="en" altLang="ko-Kore-KR" dirty="0">
                <a:latin typeface="Courier" pitchFamily="2" charset="0"/>
              </a:rPr>
              <a:t>\t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–f 1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1693FF-E45E-FC42-8BE5-01D34151B3A8}"/>
              </a:ext>
            </a:extLst>
          </p:cNvPr>
          <p:cNvSpPr/>
          <p:nvPr/>
        </p:nvSpPr>
        <p:spPr>
          <a:xfrm>
            <a:off x="583301" y="1536185"/>
            <a:ext cx="583347" cy="1532836"/>
          </a:xfrm>
          <a:prstGeom prst="rect">
            <a:avLst/>
          </a:prstGeom>
          <a:solidFill>
            <a:srgbClr val="FF2600">
              <a:alpha val="46667"/>
            </a:srgb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8BC86-A9C2-A24E-AA4D-25605320D308}"/>
              </a:ext>
            </a:extLst>
          </p:cNvPr>
          <p:cNvSpPr txBox="1"/>
          <p:nvPr/>
        </p:nvSpPr>
        <p:spPr>
          <a:xfrm>
            <a:off x="508198" y="3771375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 </a:t>
            </a:r>
            <a:r>
              <a:rPr kumimoji="1" lang="ko-Kore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이름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–d’</a:t>
            </a:r>
            <a:r>
              <a:rPr kumimoji="1" lang="en" altLang="ko-Kore-KR" dirty="0">
                <a:latin typeface="Courier" pitchFamily="2" charset="0"/>
              </a:rPr>
              <a:t>\t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–f 1,2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81A889-3F03-C048-8ACC-C07C11E63F87}"/>
              </a:ext>
            </a:extLst>
          </p:cNvPr>
          <p:cNvSpPr/>
          <p:nvPr/>
        </p:nvSpPr>
        <p:spPr>
          <a:xfrm>
            <a:off x="508198" y="4214885"/>
            <a:ext cx="82979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latin typeface="Arial"/>
                <a:cs typeface="Arial"/>
              </a:rPr>
              <a:t>Column1,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b="1" dirty="0">
                <a:latin typeface="Arial"/>
                <a:cs typeface="Arial"/>
              </a:rPr>
              <a:t> 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latin typeface="Arial"/>
                <a:cs typeface="Arial"/>
              </a:rPr>
              <a:t>Column1,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b="1" dirty="0">
                <a:latin typeface="Arial"/>
                <a:cs typeface="Arial"/>
              </a:rPr>
              <a:t> 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latin typeface="Arial"/>
                <a:cs typeface="Arial"/>
              </a:rPr>
              <a:t>Column1,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b="1" dirty="0">
                <a:latin typeface="Arial"/>
                <a:cs typeface="Arial"/>
              </a:rPr>
              <a:t> 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latin typeface="Arial"/>
                <a:cs typeface="Arial"/>
              </a:rPr>
              <a:t>Column1,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b="1" dirty="0">
                <a:latin typeface="Arial"/>
                <a:cs typeface="Arial"/>
              </a:rPr>
              <a:t> 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  <a:p>
            <a:r>
              <a:rPr lang="en-US" altLang="ko-Kore-KR" b="1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latin typeface="Arial"/>
                <a:cs typeface="Arial"/>
              </a:rPr>
              <a:t>Column1,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Column2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Colunm3</a:t>
            </a:r>
            <a:r>
              <a:rPr lang="en-US" altLang="ko-Kore-KR" b="1" dirty="0">
                <a:latin typeface="Arial"/>
                <a:cs typeface="Arial"/>
              </a:rPr>
              <a:t> ,</a:t>
            </a:r>
            <a:r>
              <a:rPr lang="en-US" altLang="ko-Kore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Column4</a:t>
            </a:r>
            <a:r>
              <a:rPr lang="en-US" altLang="ko-Kore-KR" b="1" dirty="0">
                <a:solidFill>
                  <a:schemeClr val="bg2"/>
                </a:solidFill>
                <a:latin typeface="Arial"/>
                <a:cs typeface="Arial"/>
              </a:rPr>
              <a:t>,</a:t>
            </a:r>
            <a:r>
              <a:rPr lang="en-US" altLang="ko-Kore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Colunm5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C8C65-3259-4A46-AAB3-DF583E0731BF}"/>
              </a:ext>
            </a:extLst>
          </p:cNvPr>
          <p:cNvSpPr txBox="1"/>
          <p:nvPr/>
        </p:nvSpPr>
        <p:spPr>
          <a:xfrm>
            <a:off x="508198" y="5863527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 </a:t>
            </a:r>
            <a:r>
              <a:rPr kumimoji="1" lang="ko-Kore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이름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–d’,’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–f 3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0552C0-CC55-0A45-97F3-A8B9960BCC07}"/>
              </a:ext>
            </a:extLst>
          </p:cNvPr>
          <p:cNvSpPr/>
          <p:nvPr/>
        </p:nvSpPr>
        <p:spPr>
          <a:xfrm>
            <a:off x="2149833" y="4233555"/>
            <a:ext cx="999767" cy="1532836"/>
          </a:xfrm>
          <a:prstGeom prst="rect">
            <a:avLst/>
          </a:prstGeom>
          <a:solidFill>
            <a:srgbClr val="FF2600">
              <a:alpha val="46667"/>
            </a:srgb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4014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5F4112B-B684-4C48-A46E-07D15F39709D}"/>
              </a:ext>
            </a:extLst>
          </p:cNvPr>
          <p:cNvSpPr/>
          <p:nvPr/>
        </p:nvSpPr>
        <p:spPr>
          <a:xfrm>
            <a:off x="756745" y="452103"/>
            <a:ext cx="6321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" altLang="ko-Kore-KR" b="1" u="sng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r>
              <a:rPr lang="en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cut -d$'\t' -f 2</a:t>
            </a:r>
          </a:p>
          <a:p>
            <a:endParaRPr lang="en" altLang="ko-Kore-KR" dirty="0"/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8DA501C6-3F46-EE42-8A2F-4A08AC87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55"/>
          <a:stretch/>
        </p:blipFill>
        <p:spPr>
          <a:xfrm>
            <a:off x="846666" y="959566"/>
            <a:ext cx="999067" cy="4938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91535-E512-7C49-8010-F93249F331C3}"/>
              </a:ext>
            </a:extLst>
          </p:cNvPr>
          <p:cNvSpPr txBox="1"/>
          <p:nvPr/>
        </p:nvSpPr>
        <p:spPr>
          <a:xfrm>
            <a:off x="3344333" y="128310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만약 이렇게 명령어를 쓴다면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9814C3-8B9E-C74E-BA4A-075961FC234A}"/>
              </a:ext>
            </a:extLst>
          </p:cNvPr>
          <p:cNvSpPr/>
          <p:nvPr/>
        </p:nvSpPr>
        <p:spPr>
          <a:xfrm>
            <a:off x="3344333" y="1652432"/>
            <a:ext cx="6417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urier" pitchFamily="2" charset="0"/>
              </a:rPr>
              <a:t>cat </a:t>
            </a:r>
            <a:r>
              <a:rPr kumimoji="1" lang="en-US" altLang="ko-Kore-KR" b="1" dirty="0" err="1">
                <a:solidFill>
                  <a:schemeClr val="accent3"/>
                </a:solidFill>
                <a:latin typeface="Courier" pitchFamily="2" charset="0"/>
              </a:rPr>
              <a:t>blastoutput.txt</a:t>
            </a:r>
            <a:r>
              <a:rPr kumimoji="1" lang="ko-KR" altLang="en-US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" altLang="ko-Kore-KR" b="1" dirty="0">
                <a:solidFill>
                  <a:schemeClr val="accent3"/>
                </a:solidFill>
                <a:latin typeface="Courier" pitchFamily="2" charset="0"/>
              </a:rPr>
              <a:t>| cut -d$'\t' -f 2</a:t>
            </a:r>
            <a:r>
              <a:rPr kumimoji="1" lang="en-US" altLang="ko-KR" b="1" dirty="0">
                <a:solidFill>
                  <a:schemeClr val="accent3"/>
                </a:solidFill>
                <a:latin typeface="Courier" pitchFamily="2" charset="0"/>
              </a:rPr>
              <a:t>,3</a:t>
            </a:r>
            <a:r>
              <a:rPr kumimoji="1" lang="en" altLang="ko-Kore-KR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endParaRPr kumimoji="1" lang="ko-Kore-KR" altLang="en-US" b="1" dirty="0">
              <a:solidFill>
                <a:schemeClr val="accent3"/>
              </a:solidFill>
              <a:latin typeface="Courier" pitchFamily="2" charset="0"/>
            </a:endParaRPr>
          </a:p>
        </p:txBody>
      </p:sp>
      <p:pic>
        <p:nvPicPr>
          <p:cNvPr id="18" name="그림 17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5EF2735D-0E05-C642-B3D2-67936DB63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12" t="31" r="812" b="38417"/>
          <a:stretch/>
        </p:blipFill>
        <p:spPr>
          <a:xfrm>
            <a:off x="3344333" y="2057400"/>
            <a:ext cx="3238500" cy="29548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111B39-4F31-2743-B6B2-D95641D52E8E}"/>
              </a:ext>
            </a:extLst>
          </p:cNvPr>
          <p:cNvSpPr txBox="1"/>
          <p:nvPr/>
        </p:nvSpPr>
        <p:spPr>
          <a:xfrm>
            <a:off x="3344333" y="5390234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행만 따로 떼어낼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4543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93573"/>
            <a:ext cx="9199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www.purdue.edu</a:t>
            </a:r>
            <a:r>
              <a:rPr lang="en-US" sz="1400" dirty="0"/>
              <a:t>/</a:t>
            </a:r>
            <a:r>
              <a:rPr lang="en-US" sz="1400" dirty="0" err="1"/>
              <a:t>discoverypark</a:t>
            </a:r>
            <a:r>
              <a:rPr lang="en-US" sz="1400" dirty="0"/>
              <a:t>/cyber/bioinformatics/assets/pdfs/Unix_for_Biologists_Fall2013.pdf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7601" y="372534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다른 자료들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62905"/>
            <a:ext cx="7396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training.bioinformatics.ucdavis.edu</a:t>
            </a:r>
            <a:r>
              <a:rPr lang="en-US" sz="1400" dirty="0"/>
              <a:t>/docs/2013/12/AWS/</a:t>
            </a:r>
            <a:r>
              <a:rPr lang="en-US" sz="1400" dirty="0" err="1"/>
              <a:t>linux-bootcamp.html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0741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621E65-2AA5-C54B-B3DA-30D4AA4B1077}"/>
              </a:ext>
            </a:extLst>
          </p:cNvPr>
          <p:cNvSpPr txBox="1"/>
          <p:nvPr/>
        </p:nvSpPr>
        <p:spPr>
          <a:xfrm>
            <a:off x="2002287" y="190969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/>
                <a:cs typeface="Arial"/>
              </a:rPr>
              <a:t>Cut </a:t>
            </a:r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을 한번 더 적용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4D10AA6C-62DF-134C-8F5F-0A555E29C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55"/>
          <a:stretch/>
        </p:blipFill>
        <p:spPr>
          <a:xfrm>
            <a:off x="222113" y="1047050"/>
            <a:ext cx="999067" cy="4938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4D27D-D262-9E4B-96D3-DDE08D6AECCD}"/>
              </a:ext>
            </a:extLst>
          </p:cNvPr>
          <p:cNvSpPr txBox="1"/>
          <p:nvPr/>
        </p:nvSpPr>
        <p:spPr>
          <a:xfrm>
            <a:off x="1392944" y="1047049"/>
            <a:ext cx="46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우리는</a:t>
            </a:r>
            <a:r>
              <a:rPr kumimoji="1" lang="ko-KR" altLang="en-US" dirty="0"/>
              <a:t> 여기서 실제로 </a:t>
            </a:r>
            <a:r>
              <a:rPr kumimoji="1" lang="en-US" altLang="ko-KR" dirty="0"/>
              <a:t>.1</a:t>
            </a:r>
            <a:r>
              <a:rPr kumimoji="1" lang="ko-KR" altLang="en-US" dirty="0"/>
              <a:t> 의 내용은 </a:t>
            </a:r>
            <a:r>
              <a:rPr kumimoji="1" lang="ko-KR" altLang="en-US" dirty="0" err="1"/>
              <a:t>필요없다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제거하려면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132CE-560D-9045-AAC3-BA40B711D2CA}"/>
              </a:ext>
            </a:extLst>
          </p:cNvPr>
          <p:cNvSpPr/>
          <p:nvPr/>
        </p:nvSpPr>
        <p:spPr>
          <a:xfrm>
            <a:off x="1342850" y="1903129"/>
            <a:ext cx="9412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600" b="1" dirty="0">
                <a:solidFill>
                  <a:schemeClr val="accent3"/>
                </a:solidFill>
                <a:latin typeface="Courier" pitchFamily="2" charset="0"/>
              </a:rPr>
              <a:t>cat </a:t>
            </a:r>
            <a:r>
              <a:rPr kumimoji="1" lang="en-US" altLang="ko-Kore-KR" sz="1600" b="1" dirty="0" err="1">
                <a:solidFill>
                  <a:schemeClr val="accent3"/>
                </a:solidFill>
                <a:latin typeface="Courier" pitchFamily="2" charset="0"/>
              </a:rPr>
              <a:t>blastoutput.txt</a:t>
            </a:r>
            <a:r>
              <a:rPr kumimoji="1" lang="ko-KR" altLang="en-US" sz="16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" altLang="ko-Kore-KR" sz="1600" b="1" dirty="0">
                <a:solidFill>
                  <a:schemeClr val="accent3"/>
                </a:solidFill>
                <a:latin typeface="Courier" pitchFamily="2" charset="0"/>
              </a:rPr>
              <a:t>| cut -d$'\t' -f 2</a:t>
            </a:r>
            <a:r>
              <a:rPr kumimoji="1" lang="ko-KR" altLang="en-US" sz="16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600" b="1" dirty="0">
                <a:solidFill>
                  <a:schemeClr val="accent3"/>
                </a:solidFill>
                <a:latin typeface="Courier" pitchFamily="2" charset="0"/>
              </a:rPr>
              <a:t>|</a:t>
            </a:r>
            <a:r>
              <a:rPr kumimoji="1" lang="ko-KR" altLang="en-US" sz="16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600" b="1" dirty="0">
                <a:solidFill>
                  <a:schemeClr val="accent3"/>
                </a:solidFill>
                <a:latin typeface="Courier" pitchFamily="2" charset="0"/>
              </a:rPr>
              <a:t>cut –d ‘.’ –f 1</a:t>
            </a:r>
            <a:r>
              <a:rPr kumimoji="1" lang="en" altLang="ko-Kore-KR" sz="16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endParaRPr kumimoji="1" lang="ko-Kore-KR" altLang="en-US" sz="1600" b="1" dirty="0">
              <a:solidFill>
                <a:schemeClr val="accent3"/>
              </a:solidFill>
              <a:latin typeface="Courier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FD4B7-7516-F748-8888-15208EE12565}"/>
              </a:ext>
            </a:extLst>
          </p:cNvPr>
          <p:cNvSpPr/>
          <p:nvPr/>
        </p:nvSpPr>
        <p:spPr>
          <a:xfrm>
            <a:off x="215217" y="1072433"/>
            <a:ext cx="643467" cy="4913485"/>
          </a:xfrm>
          <a:prstGeom prst="rect">
            <a:avLst/>
          </a:prstGeom>
          <a:solidFill>
            <a:srgbClr val="FF2600">
              <a:alpha val="60392"/>
            </a:srgb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D5D02-B48A-C049-91F3-580B42B34FE0}"/>
              </a:ext>
            </a:extLst>
          </p:cNvPr>
          <p:cNvSpPr txBox="1"/>
          <p:nvPr/>
        </p:nvSpPr>
        <p:spPr>
          <a:xfrm>
            <a:off x="6756401" y="2328846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출력</a:t>
            </a:r>
            <a:r>
              <a:rPr kumimoji="1" lang="en-US" altLang="ko-KR" dirty="0"/>
              <a:t> </a:t>
            </a:r>
            <a:r>
              <a:rPr kumimoji="1" lang="ko-KR" altLang="en-US" dirty="0"/>
              <a:t>결과를 받아 </a:t>
            </a:r>
            <a:endParaRPr kumimoji="1" lang="en-US" altLang="ko-KR" dirty="0"/>
          </a:p>
          <a:p>
            <a:r>
              <a:rPr kumimoji="1" lang="ko-KR" altLang="en-US" dirty="0"/>
              <a:t>다시 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을 기준으로</a:t>
            </a:r>
            <a:endParaRPr kumimoji="1" lang="en-US" altLang="ko-KR" dirty="0"/>
          </a:p>
          <a:p>
            <a:r>
              <a:rPr kumimoji="1" lang="ko-KR" altLang="en-US" dirty="0"/>
              <a:t>잘라서 첫번째</a:t>
            </a:r>
            <a:endParaRPr kumimoji="1" lang="en-US" altLang="ko-KR" dirty="0"/>
          </a:p>
          <a:p>
            <a:r>
              <a:rPr kumimoji="1" lang="ko-KR" altLang="en-US" dirty="0"/>
              <a:t>항목만을 출력</a:t>
            </a:r>
            <a:endParaRPr kumimoji="1" lang="ko-Kore-KR" altLang="en-US" dirty="0"/>
          </a:p>
        </p:txBody>
      </p:sp>
      <p:pic>
        <p:nvPicPr>
          <p:cNvPr id="12" name="그림 11" descr="음식이(가) 표시된 사진&#10;&#10;자동 생성된 설명">
            <a:extLst>
              <a:ext uri="{FF2B5EF4-FFF2-40B4-BE49-F238E27FC236}">
                <a16:creationId xmlns:a16="http://schemas.microsoft.com/office/drawing/2014/main" id="{222206D9-098B-3B46-ADBC-FE9601BD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16" y="2328846"/>
            <a:ext cx="595941" cy="4529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CA289-9B8A-844E-9472-D8B14A6101A1}"/>
              </a:ext>
            </a:extLst>
          </p:cNvPr>
          <p:cNvSpPr txBox="1"/>
          <p:nvPr/>
        </p:nvSpPr>
        <p:spPr>
          <a:xfrm>
            <a:off x="5098473" y="4673014"/>
            <a:ext cx="3608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중복되는</a:t>
            </a:r>
            <a:r>
              <a:rPr kumimoji="1" lang="ko-KR" altLang="en-US" b="1" dirty="0"/>
              <a:t> 항목이 존재한다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만약 중복되는 항목을 제거하려면</a:t>
            </a:r>
            <a:endParaRPr kumimoji="1" lang="en-US" altLang="ko-KR" b="1" dirty="0"/>
          </a:p>
          <a:p>
            <a:r>
              <a:rPr kumimoji="1" lang="ko-KR" altLang="en-US" b="1" dirty="0"/>
              <a:t>어떻게 해야 할까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8583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6B7FBA-1540-DC41-9DE5-3ECD94D2373E}"/>
              </a:ext>
            </a:extLst>
          </p:cNvPr>
          <p:cNvSpPr txBox="1"/>
          <p:nvPr/>
        </p:nvSpPr>
        <p:spPr>
          <a:xfrm>
            <a:off x="3110651" y="30284"/>
            <a:ext cx="4852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중복</a:t>
            </a:r>
            <a:r>
              <a:rPr kumimoji="1" lang="en-US" altLang="ko-K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uniq</a:t>
            </a:r>
            <a:endParaRPr kumimoji="1" lang="ko-Kore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되는 것들이 존재한다</a:t>
            </a:r>
            <a:r>
              <a:rPr lang="en-US" altLang="ko-KR" sz="3600" b="1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E2C1B-2D2F-7F4E-99F3-CB20B4016E9D}"/>
              </a:ext>
            </a:extLst>
          </p:cNvPr>
          <p:cNvSpPr txBox="1"/>
          <p:nvPr/>
        </p:nvSpPr>
        <p:spPr>
          <a:xfrm>
            <a:off x="1320254" y="943804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항목 중에는 중복되는 항목이 있는데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이를 제거하려면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2B639-5068-524E-AFFD-607AF986DE92}"/>
              </a:ext>
            </a:extLst>
          </p:cNvPr>
          <p:cNvSpPr txBox="1"/>
          <p:nvPr/>
        </p:nvSpPr>
        <p:spPr>
          <a:xfrm>
            <a:off x="611076" y="1795936"/>
            <a:ext cx="74783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kumimoji="1" lang="en-US" altLang="ko-Kore-KR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r>
              <a:rPr kumimoji="1" lang="ko-KR" altLang="en-US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cut -d$'\t' -f 2</a:t>
            </a:r>
            <a:r>
              <a:rPr kumimoji="1"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,3</a:t>
            </a:r>
            <a:r>
              <a:rPr kumimoji="1" lang="ko-KR" altLang="en-US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kumimoji="1" lang="ko-KR" altLang="en-US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 –d ‘.’ –f 1</a:t>
            </a:r>
            <a:r>
              <a:rPr kumimoji="1" lang="en" altLang="ko-Kore-KR" sz="1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kumimoji="1" lang="ko-KR" alt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</a:t>
            </a:r>
            <a:endParaRPr kumimoji="1" lang="ko-Kore-KR" altLang="en-US" sz="16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B8607-2FE0-7F43-919C-44B9899A2092}"/>
              </a:ext>
            </a:extLst>
          </p:cNvPr>
          <p:cNvSpPr txBox="1"/>
          <p:nvPr/>
        </p:nvSpPr>
        <p:spPr>
          <a:xfrm>
            <a:off x="7446099" y="2159238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중복되는 것을 </a:t>
            </a:r>
            <a:endParaRPr kumimoji="1" lang="en-US" altLang="ko-KR" dirty="0"/>
          </a:p>
          <a:p>
            <a:r>
              <a:rPr kumimoji="1" lang="ko-KR" altLang="en-US" dirty="0"/>
              <a:t>제거하라는</a:t>
            </a:r>
            <a:endParaRPr kumimoji="1" lang="en-US" altLang="ko-KR" dirty="0"/>
          </a:p>
          <a:p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D4DB836-DE8E-204E-A966-6D23ECC64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06"/>
          <a:stretch/>
        </p:blipFill>
        <p:spPr>
          <a:xfrm>
            <a:off x="785091" y="2254360"/>
            <a:ext cx="421687" cy="3114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CCB87-48E9-F34F-BC97-DAF3A7BAF6F3}"/>
              </a:ext>
            </a:extLst>
          </p:cNvPr>
          <p:cNvSpPr txBox="1"/>
          <p:nvPr/>
        </p:nvSpPr>
        <p:spPr>
          <a:xfrm>
            <a:off x="1470859" y="362677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중복 항목이 제거됨 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B79D86-6FAF-C448-B25B-863B47A616D9}"/>
              </a:ext>
            </a:extLst>
          </p:cNvPr>
          <p:cNvSpPr txBox="1"/>
          <p:nvPr/>
        </p:nvSpPr>
        <p:spPr>
          <a:xfrm>
            <a:off x="397164" y="5463500"/>
            <a:ext cx="9034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accent3"/>
                </a:solidFill>
                <a:latin typeface="Courier" pitchFamily="2" charset="0"/>
              </a:rPr>
              <a:t>cat </a:t>
            </a:r>
            <a:r>
              <a:rPr kumimoji="1" lang="en-US" altLang="ko-Kore-KR" sz="1400" b="1" dirty="0" err="1">
                <a:solidFill>
                  <a:schemeClr val="accent3"/>
                </a:solidFill>
                <a:latin typeface="Courier" pitchFamily="2" charset="0"/>
              </a:rPr>
              <a:t>blastoutput.txt</a:t>
            </a:r>
            <a:r>
              <a:rPr kumimoji="1" lang="ko-KR" altLang="en-US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" altLang="ko-Kore-KR" sz="1400" b="1" dirty="0">
                <a:solidFill>
                  <a:schemeClr val="accent3"/>
                </a:solidFill>
                <a:latin typeface="Courier" pitchFamily="2" charset="0"/>
              </a:rPr>
              <a:t>| cut -d$'\t' -f 2</a:t>
            </a:r>
            <a:r>
              <a:rPr kumimoji="1" lang="en-US" altLang="ko-KR" sz="1400" b="1" dirty="0">
                <a:solidFill>
                  <a:schemeClr val="accent3"/>
                </a:solidFill>
                <a:latin typeface="Courier" pitchFamily="2" charset="0"/>
              </a:rPr>
              <a:t>,3</a:t>
            </a:r>
            <a:r>
              <a:rPr kumimoji="1" lang="ko-KR" altLang="en-US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400" b="1" dirty="0">
                <a:solidFill>
                  <a:schemeClr val="accent3"/>
                </a:solidFill>
                <a:latin typeface="Courier" pitchFamily="2" charset="0"/>
              </a:rPr>
              <a:t>|</a:t>
            </a:r>
            <a:r>
              <a:rPr kumimoji="1" lang="ko-KR" altLang="en-US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400" b="1" dirty="0">
                <a:solidFill>
                  <a:schemeClr val="accent3"/>
                </a:solidFill>
                <a:latin typeface="Courier" pitchFamily="2" charset="0"/>
              </a:rPr>
              <a:t>cut –d ‘.’ –f 1</a:t>
            </a:r>
            <a:r>
              <a:rPr kumimoji="1" lang="en" altLang="ko-Kore-KR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400" b="1" dirty="0">
                <a:solidFill>
                  <a:schemeClr val="accent3"/>
                </a:solidFill>
                <a:latin typeface="Courier" pitchFamily="2" charset="0"/>
              </a:rPr>
              <a:t>|</a:t>
            </a:r>
            <a:r>
              <a:rPr kumimoji="1" lang="ko-KR" altLang="en-US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400" b="1" dirty="0" err="1">
                <a:solidFill>
                  <a:schemeClr val="accent3"/>
                </a:solidFill>
                <a:latin typeface="Courier" pitchFamily="2" charset="0"/>
              </a:rPr>
              <a:t>uniq</a:t>
            </a:r>
            <a:r>
              <a:rPr kumimoji="1" lang="ko-KR" altLang="en-US" sz="1400" b="1" dirty="0">
                <a:solidFill>
                  <a:schemeClr val="accent3"/>
                </a:solidFill>
                <a:latin typeface="Courier" pitchFamily="2" charset="0"/>
              </a:rPr>
              <a:t> </a:t>
            </a:r>
            <a:r>
              <a:rPr kumimoji="1" lang="en-US" altLang="ko-KR" sz="1400" dirty="0">
                <a:solidFill>
                  <a:srgbClr val="FF0000"/>
                </a:solidFill>
                <a:latin typeface="Courier" pitchFamily="2" charset="0"/>
              </a:rPr>
              <a:t>&gt;</a:t>
            </a:r>
            <a:r>
              <a:rPr kumimoji="1" lang="ko-KR" altLang="en-US" sz="14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ko-KR" sz="1400" dirty="0" err="1">
                <a:solidFill>
                  <a:srgbClr val="FF0000"/>
                </a:solidFill>
                <a:latin typeface="Courier" pitchFamily="2" charset="0"/>
              </a:rPr>
              <a:t>list.txt</a:t>
            </a:r>
            <a:endParaRPr kumimoji="1" lang="ko-Kore-KR" alt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endParaRPr kumimoji="1" lang="ko-Kore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F111E-9A7A-3440-84B1-9375F08043EE}"/>
              </a:ext>
            </a:extLst>
          </p:cNvPr>
          <p:cNvSpPr txBox="1"/>
          <p:nvPr/>
        </p:nvSpPr>
        <p:spPr>
          <a:xfrm>
            <a:off x="785091" y="5848061"/>
            <a:ext cx="701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최종적으로</a:t>
            </a:r>
            <a:r>
              <a:rPr kumimoji="1" lang="ko-KR" altLang="en-US" b="1" dirty="0"/>
              <a:t> 출력 결과를 </a:t>
            </a:r>
            <a:r>
              <a:rPr kumimoji="1" lang="ko-KR" altLang="en-US" b="1" dirty="0" err="1"/>
              <a:t>리다이렉션으로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list.txt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라는 이름으로 저장 </a:t>
            </a:r>
            <a:endParaRPr kumimoji="1" lang="ko-Kore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8167E6-3149-524F-BA51-65CAB9508DFF}"/>
              </a:ext>
            </a:extLst>
          </p:cNvPr>
          <p:cNvSpPr txBox="1"/>
          <p:nvPr/>
        </p:nvSpPr>
        <p:spPr>
          <a:xfrm>
            <a:off x="739165" y="6341352"/>
            <a:ext cx="700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이제</a:t>
            </a:r>
            <a:r>
              <a:rPr kumimoji="1" lang="en-US" altLang="ko-Kore-KR" b="1" dirty="0"/>
              <a:t> </a:t>
            </a:r>
            <a:r>
              <a:rPr kumimoji="1" lang="en-US" altLang="ko-Kore-KR" b="1" dirty="0" err="1"/>
              <a:t>list.txt</a:t>
            </a:r>
            <a:r>
              <a:rPr kumimoji="1" lang="ko-KR" altLang="en-US" b="1" dirty="0"/>
              <a:t>에 저장된 </a:t>
            </a:r>
            <a:r>
              <a:rPr kumimoji="1" lang="en-US" altLang="ko-Kore-KR" b="1" dirty="0" err="1"/>
              <a:t>Uniprot</a:t>
            </a:r>
            <a:r>
              <a:rPr kumimoji="1" lang="en-US" altLang="ko-Kore-KR" b="1" dirty="0"/>
              <a:t> ID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다운로드 하는 방법을 알아보자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85093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Arial"/>
                <a:cs typeface="Arial"/>
              </a:rPr>
              <a:t>쉘 스크립트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1417638"/>
            <a:ext cx="8276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지금까지 우리는 여러가지 명령어를 배웠지만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..</a:t>
            </a: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이것을 다 암기한다는 것은 사실 불편하다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만약 유닉스 명령어를 텍스트 파일로 저장해 두고 실행 가능하다면 편할 것이다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000" y="2617967"/>
            <a:ext cx="536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nano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열어 지금까지 수행한 명령을 입력해 보자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 descr="모니터, 화면, 플레이어, 텔레비전이(가) 표시된 사진&#10;&#10;자동 생성된 설명">
            <a:extLst>
              <a:ext uri="{FF2B5EF4-FFF2-40B4-BE49-F238E27FC236}">
                <a16:creationId xmlns:a16="http://schemas.microsoft.com/office/drawing/2014/main" id="{766AAD67-A1F9-7B47-B455-2830BB59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6061"/>
            <a:ext cx="9144000" cy="1531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8C5AF2-D781-3247-A95B-0ABA1D4DDD75}"/>
              </a:ext>
            </a:extLst>
          </p:cNvPr>
          <p:cNvSpPr txBox="1"/>
          <p:nvPr/>
        </p:nvSpPr>
        <p:spPr>
          <a:xfrm>
            <a:off x="254000" y="5698692"/>
            <a:ext cx="545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거의 비슷하지만</a:t>
            </a:r>
            <a:r>
              <a:rPr kumimoji="1" lang="en-US" altLang="ko-KR" dirty="0"/>
              <a:t>….</a:t>
            </a:r>
          </a:p>
          <a:p>
            <a:r>
              <a:rPr kumimoji="1" lang="en-US" altLang="ko-Kore-KR" dirty="0" err="1"/>
              <a:t>Blastp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수행할 파일 이름 대신 </a:t>
            </a:r>
            <a:r>
              <a:rPr kumimoji="1" lang="en-US" altLang="ko-KR" dirty="0"/>
              <a:t>$1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입력하였다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BC8C7-84D0-874F-8EF2-2E469BCF27B0}"/>
              </a:ext>
            </a:extLst>
          </p:cNvPr>
          <p:cNvSpPr txBox="1"/>
          <p:nvPr/>
        </p:nvSpPr>
        <p:spPr>
          <a:xfrm>
            <a:off x="241817" y="6488668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파일을 </a:t>
            </a:r>
            <a:r>
              <a:rPr kumimoji="1" lang="en-US" altLang="ko-KR" dirty="0"/>
              <a:t>‘</a:t>
            </a:r>
            <a:r>
              <a:rPr kumimoji="1" lang="en-US" altLang="ko-KR" dirty="0" err="1"/>
              <a:t>bla</a:t>
            </a:r>
            <a:r>
              <a:rPr kumimoji="1" lang="en-US" altLang="ko-KR" dirty="0"/>
              <a:t>’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저장하자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190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683163" y="-7178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실행 권한 부여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821" y="1425811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스크립트를 실행하기 위해서는 파일에 실행 권한을 주어야 한다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389" y="2016202"/>
            <a:ext cx="266611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chmod</a:t>
            </a:r>
            <a:r>
              <a:rPr lang="en-US" dirty="0">
                <a:latin typeface="Courier New"/>
                <a:cs typeface="Courier New"/>
              </a:rPr>
              <a:t> +x  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./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r>
              <a:rPr lang="en-US" dirty="0">
                <a:latin typeface="Courier New"/>
                <a:cs typeface="Courier New"/>
              </a:rPr>
              <a:t> &lt;filename&gt;</a:t>
            </a:r>
          </a:p>
          <a:p>
            <a:r>
              <a:rPr lang="en-US" dirty="0">
                <a:latin typeface="Courier New"/>
                <a:cs typeface="Courier New"/>
              </a:rPr>
              <a:t>./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r>
              <a:rPr lang="en-US" dirty="0">
                <a:latin typeface="Courier New"/>
                <a:cs typeface="Courier New"/>
              </a:rPr>
              <a:t> P</a:t>
            </a:r>
            <a:r>
              <a:rPr lang="en-US" altLang="ko-KR" dirty="0">
                <a:latin typeface="Courier New"/>
                <a:cs typeface="Courier New"/>
              </a:rPr>
              <a:t>59594</a:t>
            </a:r>
            <a:r>
              <a:rPr lang="en-US" dirty="0">
                <a:latin typeface="Courier New"/>
                <a:cs typeface="Courier New"/>
              </a:rPr>
              <a:t>.fasta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1775" y="201620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x for e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ecutable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389" y="4649591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사용자가 입력한 파일 이름이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스크립트의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$1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 치환된다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26BD1F-0C76-AA42-BB38-38FEBDCA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75" y="2838048"/>
            <a:ext cx="5638800" cy="29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0752D4-92CC-FB43-B5C6-6B81F6BEFF5F}"/>
              </a:ext>
            </a:extLst>
          </p:cNvPr>
          <p:cNvSpPr txBox="1"/>
          <p:nvPr/>
        </p:nvSpPr>
        <p:spPr>
          <a:xfrm>
            <a:off x="424819" y="2434079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실행 권한이 있는지를 보려면 </a:t>
            </a:r>
            <a:r>
              <a:rPr kumimoji="1" lang="en-US" altLang="ko-KR" dirty="0"/>
              <a:t>ls –l </a:t>
            </a:r>
            <a:r>
              <a:rPr kumimoji="1" lang="en-US" altLang="ko-KR" dirty="0" err="1"/>
              <a:t>bla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쳐보면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76C45-C36F-AC43-A716-AB9C8FB65EB3}"/>
              </a:ext>
            </a:extLst>
          </p:cNvPr>
          <p:cNvSpPr txBox="1"/>
          <p:nvPr/>
        </p:nvSpPr>
        <p:spPr>
          <a:xfrm>
            <a:off x="1062012" y="3130148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</a:t>
            </a:r>
            <a:r>
              <a:rPr kumimoji="1" lang="ko-Kore-KR" altLang="en-US" dirty="0"/>
              <a:t>가</a:t>
            </a:r>
            <a:r>
              <a:rPr kumimoji="1" lang="ko-KR" altLang="en-US" dirty="0"/>
              <a:t> 있다면 실행 권한이 있는 파일 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C82B8-8773-B645-A1E2-F7F184C3AD0D}"/>
              </a:ext>
            </a:extLst>
          </p:cNvPr>
          <p:cNvSpPr txBox="1"/>
          <p:nvPr/>
        </p:nvSpPr>
        <p:spPr>
          <a:xfrm>
            <a:off x="3361775" y="3946865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라는</a:t>
            </a:r>
            <a:r>
              <a:rPr kumimoji="1" lang="ko-KR" altLang="en-US" dirty="0"/>
              <a:t> 명령어를 내리면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DD691-D8CB-3547-9D75-9CE7857069CE}"/>
              </a:ext>
            </a:extLst>
          </p:cNvPr>
          <p:cNvSpPr txBox="1"/>
          <p:nvPr/>
        </p:nvSpPr>
        <p:spPr>
          <a:xfrm>
            <a:off x="542375" y="5650974"/>
            <a:ext cx="845455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 err="1">
                <a:latin typeface="Courier New"/>
                <a:cs typeface="Courier New"/>
              </a:rPr>
              <a:t>blastp</a:t>
            </a:r>
            <a:r>
              <a:rPr lang="en" altLang="ko-Kore-KR" sz="1400" dirty="0">
                <a:latin typeface="Courier New"/>
                <a:cs typeface="Courier New"/>
              </a:rPr>
              <a:t> -query $1 -</a:t>
            </a:r>
            <a:r>
              <a:rPr lang="en" altLang="ko-Kore-KR" sz="1400" dirty="0" err="1">
                <a:latin typeface="Courier New"/>
                <a:cs typeface="Courier New"/>
              </a:rPr>
              <a:t>db</a:t>
            </a:r>
            <a:r>
              <a:rPr lang="en" altLang="ko-Kore-KR" sz="1400" dirty="0">
                <a:latin typeface="Courier New"/>
                <a:cs typeface="Courier New"/>
              </a:rPr>
              <a:t> </a:t>
            </a:r>
            <a:r>
              <a:rPr lang="en" altLang="ko-Kore-KR" sz="1400" dirty="0" err="1">
                <a:latin typeface="Courier New"/>
                <a:cs typeface="Courier New"/>
              </a:rPr>
              <a:t>swissprot</a:t>
            </a:r>
            <a:r>
              <a:rPr lang="en" altLang="ko-Kore-KR" sz="1400" dirty="0">
                <a:latin typeface="Courier New"/>
                <a:cs typeface="Courier New"/>
              </a:rPr>
              <a:t> -</a:t>
            </a:r>
            <a:r>
              <a:rPr lang="en" altLang="ko-Kore-KR" sz="1400" dirty="0" err="1">
                <a:latin typeface="Courier New"/>
                <a:cs typeface="Courier New"/>
              </a:rPr>
              <a:t>evalue</a:t>
            </a:r>
            <a:r>
              <a:rPr lang="en" altLang="ko-Kore-KR" sz="1400" dirty="0">
                <a:latin typeface="Courier New"/>
                <a:cs typeface="Courier New"/>
              </a:rPr>
              <a:t> 1e-5 -</a:t>
            </a:r>
            <a:r>
              <a:rPr lang="en" altLang="ko-Kore-KR" sz="1400" dirty="0" err="1">
                <a:latin typeface="Courier New"/>
                <a:cs typeface="Courier New"/>
              </a:rPr>
              <a:t>outfmt</a:t>
            </a:r>
            <a:r>
              <a:rPr lang="en" altLang="ko-Kore-KR" sz="1400" dirty="0">
                <a:latin typeface="Courier New"/>
                <a:cs typeface="Courier New"/>
              </a:rPr>
              <a:t> 6 &gt; </a:t>
            </a:r>
            <a:r>
              <a:rPr lang="en" altLang="ko-Kore-KR" sz="1400" dirty="0" err="1">
                <a:latin typeface="Courier New"/>
                <a:cs typeface="Courier New"/>
              </a:rPr>
              <a:t>blastoutput.txt</a:t>
            </a:r>
            <a:endParaRPr lang="en" altLang="ko-Kore-KR" sz="1400" dirty="0">
              <a:latin typeface="Courier New"/>
              <a:cs typeface="Courier New"/>
            </a:endParaRPr>
          </a:p>
          <a:p>
            <a:r>
              <a:rPr lang="en" altLang="ko-Kore-KR" sz="1400" dirty="0">
                <a:latin typeface="Courier New"/>
                <a:cs typeface="Courier New"/>
              </a:rPr>
              <a:t>cat </a:t>
            </a:r>
            <a:r>
              <a:rPr lang="en" altLang="ko-Kore-KR" sz="1400" dirty="0" err="1">
                <a:latin typeface="Courier New"/>
                <a:cs typeface="Courier New"/>
              </a:rPr>
              <a:t>blastoutput.txt</a:t>
            </a:r>
            <a:r>
              <a:rPr lang="en" altLang="ko-Kore-KR" sz="1400" dirty="0">
                <a:latin typeface="Courier New"/>
                <a:cs typeface="Courier New"/>
              </a:rPr>
              <a:t> | cut -d$'\t' -f 2 | cut -d '.' -f 1 | </a:t>
            </a:r>
            <a:r>
              <a:rPr lang="en" altLang="ko-Kore-KR" sz="1400" dirty="0" err="1">
                <a:latin typeface="Courier New"/>
                <a:cs typeface="Courier New"/>
              </a:rPr>
              <a:t>uniq</a:t>
            </a:r>
            <a:r>
              <a:rPr lang="en" altLang="ko-Kore-KR" sz="1400" dirty="0">
                <a:latin typeface="Courier New"/>
                <a:cs typeface="Courier New"/>
              </a:rPr>
              <a:t> &gt; </a:t>
            </a:r>
            <a:r>
              <a:rPr lang="en" altLang="ko-Kore-KR" sz="1400" dirty="0" err="1">
                <a:latin typeface="Courier New"/>
                <a:cs typeface="Courier New"/>
              </a:rPr>
              <a:t>uniprot.txt</a:t>
            </a:r>
            <a:endParaRPr lang="en" altLang="ko-Kore-KR" sz="1400" dirty="0">
              <a:latin typeface="Courier New"/>
              <a:cs typeface="Courier New"/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F6E11-15DA-794E-94C5-1C3EC5AD6375}"/>
              </a:ext>
            </a:extLst>
          </p:cNvPr>
          <p:cNvSpPr txBox="1"/>
          <p:nvPr/>
        </p:nvSpPr>
        <p:spPr>
          <a:xfrm>
            <a:off x="1283518" y="5264885"/>
            <a:ext cx="219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$1 </a:t>
            </a:r>
            <a:r>
              <a:rPr kumimoji="1" lang="ko-KR" altLang="en-US" dirty="0"/>
              <a:t>대신 </a:t>
            </a:r>
            <a:r>
              <a:rPr kumimoji="1" lang="en-US" altLang="ko-KR" dirty="0"/>
              <a:t>P59594.fasta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Arial"/>
                <a:cs typeface="Arial"/>
              </a:rPr>
              <a:t>스크립트 개선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5734" y="1225199"/>
            <a:ext cx="79175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선택한 </a:t>
            </a:r>
            <a:r>
              <a:rPr lang="en-US" altLang="ko-KR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FASTA </a:t>
            </a:r>
            <a:r>
              <a:rPr lang="ko-KR" alt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파일을 이용하여 </a:t>
            </a:r>
            <a:r>
              <a:rPr lang="en-US" altLang="ko-KR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blasp</a:t>
            </a:r>
            <a:r>
              <a:rPr lang="ko-KR" altLang="en-US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 실행시키고</a:t>
            </a:r>
            <a:r>
              <a:rPr lang="en-US" altLang="ko-KR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..</a:t>
            </a:r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Blastp</a:t>
            </a:r>
            <a:r>
              <a:rPr 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결과에서 </a:t>
            </a:r>
            <a:r>
              <a:rPr lang="en-US" altLang="ko-KR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아이디를 추출해 내고 이를 텍스트 파일로 저장</a:t>
            </a:r>
            <a:endParaRPr lang="en-US" altLang="ko-KR" b="1" dirty="0">
              <a:solidFill>
                <a:schemeClr val="accent3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3.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텍스트 파일 안에 있는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 id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다운로드받는다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/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uniprot.txt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512" y="3633629"/>
            <a:ext cx="5982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P49813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P70567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A0JNC0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P28289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Q9NYL9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Q9JHJ0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Q9JLH8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Q9NZQ9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Q0VC48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Q9JKK7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P70566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Q9NZR1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O01479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Q6P5Q4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A1A5Q0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A1A5Q0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Q3UHZ5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Q3UHZ5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E7F7X0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….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7867" y="3693341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줄에 다른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id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가 들어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7867" y="441845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텍스트 파일을 한 줄씩 읽고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 내용을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에서 다운로드하자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64034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Nano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열고 다음과 같이 입력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906368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파일을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list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라는 이름으로 저장하고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Nano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종료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75699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파일 속성을 고쳐 실행 가능하도록 만든다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93" y="490032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chmod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+x list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93" y="55249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실행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93" y="5846233"/>
            <a:ext cx="272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./list</a:t>
            </a:r>
          </a:p>
        </p:txBody>
      </p:sp>
      <p:pic>
        <p:nvPicPr>
          <p:cNvPr id="3" name="그림 2" descr="스크린샷, 스택, 모니터, 검은색이(가) 표시된 사진&#10;&#10;자동 생성된 설명">
            <a:extLst>
              <a:ext uri="{FF2B5EF4-FFF2-40B4-BE49-F238E27FC236}">
                <a16:creationId xmlns:a16="http://schemas.microsoft.com/office/drawing/2014/main" id="{C2C50CF6-52EE-9A42-A1E3-1163874D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767"/>
            <a:ext cx="8763000" cy="261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D2FB7E-CFD8-894B-8933-82A33A779636}"/>
              </a:ext>
            </a:extLst>
          </p:cNvPr>
          <p:cNvSpPr txBox="1"/>
          <p:nvPr/>
        </p:nvSpPr>
        <p:spPr>
          <a:xfrm>
            <a:off x="204739" y="6309300"/>
            <a:ext cx="590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cat </a:t>
            </a:r>
            <a:r>
              <a:rPr kumimoji="1" lang="en-US" altLang="ko-Kore-KR" b="1" dirty="0" err="1"/>
              <a:t>uniprot.txt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한 것과 동일하게 파일 목록이 출력된다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4330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6C9779-21C7-E546-992A-071F816A534E}"/>
              </a:ext>
            </a:extLst>
          </p:cNvPr>
          <p:cNvSpPr txBox="1"/>
          <p:nvPr/>
        </p:nvSpPr>
        <p:spPr>
          <a:xfrm>
            <a:off x="592666" y="1032933"/>
            <a:ext cx="2528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while read p;</a:t>
            </a:r>
          </a:p>
          <a:p>
            <a:r>
              <a:rPr lang="en" altLang="ko-Kore-KR" dirty="0">
                <a:latin typeface="Courier" pitchFamily="2" charset="0"/>
              </a:rPr>
              <a:t>do</a:t>
            </a:r>
          </a:p>
          <a:p>
            <a:r>
              <a:rPr lang="en" altLang="ko-Kore-KR" dirty="0">
                <a:latin typeface="Courier" pitchFamily="2" charset="0"/>
              </a:rPr>
              <a:t>   echo $p</a:t>
            </a:r>
          </a:p>
          <a:p>
            <a:r>
              <a:rPr lang="en" altLang="ko-Kore-KR" dirty="0">
                <a:latin typeface="Courier" pitchFamily="2" charset="0"/>
              </a:rPr>
              <a:t>done &lt;</a:t>
            </a:r>
            <a:r>
              <a:rPr lang="en" altLang="ko-Kore-KR" dirty="0" err="1">
                <a:latin typeface="Courier" pitchFamily="2" charset="0"/>
              </a:rPr>
              <a:t>uniprot.txt</a:t>
            </a:r>
            <a:endParaRPr lang="en" altLang="ko-Kore-KR" dirty="0">
              <a:latin typeface="Courier" pitchFamily="2" charset="0"/>
            </a:endParaRPr>
          </a:p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1DDD8-B29D-E44B-9E37-A246E3DD96B3}"/>
              </a:ext>
            </a:extLst>
          </p:cNvPr>
          <p:cNvSpPr txBox="1"/>
          <p:nvPr/>
        </p:nvSpPr>
        <p:spPr>
          <a:xfrm>
            <a:off x="3826018" y="1063056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각각의 줄을 </a:t>
            </a:r>
            <a:r>
              <a:rPr kumimoji="1" lang="en-US" altLang="ko-KR" dirty="0"/>
              <a:t>p </a:t>
            </a:r>
            <a:r>
              <a:rPr kumimoji="1" lang="ko-KR" altLang="en-US" dirty="0"/>
              <a:t>라는 변수에 넣고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890-A9C3-424D-80F5-8BF98B52D160}"/>
              </a:ext>
            </a:extLst>
          </p:cNvPr>
          <p:cNvSpPr txBox="1"/>
          <p:nvPr/>
        </p:nvSpPr>
        <p:spPr>
          <a:xfrm>
            <a:off x="3826018" y="1890662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uniprot.txt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라는 텍스트 파일을 </a:t>
            </a:r>
            <a:r>
              <a:rPr kumimoji="1" lang="ko-KR" altLang="en-US" dirty="0" err="1"/>
              <a:t>한줄씩</a:t>
            </a:r>
            <a:r>
              <a:rPr kumimoji="1" lang="ko-KR" altLang="en-US" dirty="0"/>
              <a:t> 읽어서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D3230-A894-D042-8C7A-2CBF6A598CD0}"/>
              </a:ext>
            </a:extLst>
          </p:cNvPr>
          <p:cNvSpPr txBox="1"/>
          <p:nvPr/>
        </p:nvSpPr>
        <p:spPr>
          <a:xfrm>
            <a:off x="3826018" y="147685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그</a:t>
            </a:r>
            <a:r>
              <a:rPr kumimoji="1" lang="ko-KR" altLang="en-US" dirty="0"/>
              <a:t> 값을 출력 </a:t>
            </a:r>
            <a:endParaRPr kumimoji="1" lang="ko-Kore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7D4BC-B019-9440-98E6-25971A6CB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0" t="5389" r="84647" b="-730"/>
          <a:stretch/>
        </p:blipFill>
        <p:spPr>
          <a:xfrm>
            <a:off x="4225398" y="2815308"/>
            <a:ext cx="461775" cy="234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0DA1AF-490C-F448-A408-294790527BE1}"/>
              </a:ext>
            </a:extLst>
          </p:cNvPr>
          <p:cNvSpPr txBox="1"/>
          <p:nvPr/>
        </p:nvSpPr>
        <p:spPr>
          <a:xfrm>
            <a:off x="3851056" y="2445976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Uniprot.txt</a:t>
            </a:r>
            <a:endParaRPr lang="en-US" dirty="0"/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09C91898-EFD1-3D4E-B2C4-D6811E6BD864}"/>
              </a:ext>
            </a:extLst>
          </p:cNvPr>
          <p:cNvCxnSpPr/>
          <p:nvPr/>
        </p:nvCxnSpPr>
        <p:spPr>
          <a:xfrm>
            <a:off x="3793965" y="290549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CD709064-B568-714A-B925-43A98000EBE8}"/>
              </a:ext>
            </a:extLst>
          </p:cNvPr>
          <p:cNvCxnSpPr/>
          <p:nvPr/>
        </p:nvCxnSpPr>
        <p:spPr>
          <a:xfrm>
            <a:off x="3793965" y="305789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4">
            <a:extLst>
              <a:ext uri="{FF2B5EF4-FFF2-40B4-BE49-F238E27FC236}">
                <a16:creationId xmlns:a16="http://schemas.microsoft.com/office/drawing/2014/main" id="{57C62FE6-0701-A943-851F-3B14B8EF5564}"/>
              </a:ext>
            </a:extLst>
          </p:cNvPr>
          <p:cNvCxnSpPr/>
          <p:nvPr/>
        </p:nvCxnSpPr>
        <p:spPr>
          <a:xfrm>
            <a:off x="3793965" y="321029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5">
            <a:extLst>
              <a:ext uri="{FF2B5EF4-FFF2-40B4-BE49-F238E27FC236}">
                <a16:creationId xmlns:a16="http://schemas.microsoft.com/office/drawing/2014/main" id="{A22BB2F0-9425-494F-8D5E-763DAE469166}"/>
              </a:ext>
            </a:extLst>
          </p:cNvPr>
          <p:cNvCxnSpPr/>
          <p:nvPr/>
        </p:nvCxnSpPr>
        <p:spPr>
          <a:xfrm>
            <a:off x="3793965" y="336269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6">
            <a:extLst>
              <a:ext uri="{FF2B5EF4-FFF2-40B4-BE49-F238E27FC236}">
                <a16:creationId xmlns:a16="http://schemas.microsoft.com/office/drawing/2014/main" id="{FF286EA6-FD9C-AA4D-8A67-A375807229F2}"/>
              </a:ext>
            </a:extLst>
          </p:cNvPr>
          <p:cNvCxnSpPr/>
          <p:nvPr/>
        </p:nvCxnSpPr>
        <p:spPr>
          <a:xfrm>
            <a:off x="3793965" y="3526384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7">
            <a:extLst>
              <a:ext uri="{FF2B5EF4-FFF2-40B4-BE49-F238E27FC236}">
                <a16:creationId xmlns:a16="http://schemas.microsoft.com/office/drawing/2014/main" id="{899A1BEA-B617-D44E-B5D3-FD8AD38C31DA}"/>
              </a:ext>
            </a:extLst>
          </p:cNvPr>
          <p:cNvCxnSpPr/>
          <p:nvPr/>
        </p:nvCxnSpPr>
        <p:spPr>
          <a:xfrm>
            <a:off x="3793965" y="3678784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8">
            <a:extLst>
              <a:ext uri="{FF2B5EF4-FFF2-40B4-BE49-F238E27FC236}">
                <a16:creationId xmlns:a16="http://schemas.microsoft.com/office/drawing/2014/main" id="{F0E579F0-5D5F-F147-B5A2-FDDE2F4338AC}"/>
              </a:ext>
            </a:extLst>
          </p:cNvPr>
          <p:cNvCxnSpPr/>
          <p:nvPr/>
        </p:nvCxnSpPr>
        <p:spPr>
          <a:xfrm>
            <a:off x="3793965" y="384247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96915C1-80A3-2040-8661-C72041C861D1}"/>
              </a:ext>
            </a:extLst>
          </p:cNvPr>
          <p:cNvCxnSpPr/>
          <p:nvPr/>
        </p:nvCxnSpPr>
        <p:spPr>
          <a:xfrm>
            <a:off x="3793965" y="3983584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9AE8D7D3-3303-5F40-9F45-E39320B62E92}"/>
              </a:ext>
            </a:extLst>
          </p:cNvPr>
          <p:cNvCxnSpPr/>
          <p:nvPr/>
        </p:nvCxnSpPr>
        <p:spPr>
          <a:xfrm>
            <a:off x="3793965" y="414727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1">
            <a:extLst>
              <a:ext uri="{FF2B5EF4-FFF2-40B4-BE49-F238E27FC236}">
                <a16:creationId xmlns:a16="http://schemas.microsoft.com/office/drawing/2014/main" id="{5F979AFE-C38B-0F46-8226-08E5F71CD7C2}"/>
              </a:ext>
            </a:extLst>
          </p:cNvPr>
          <p:cNvCxnSpPr/>
          <p:nvPr/>
        </p:nvCxnSpPr>
        <p:spPr>
          <a:xfrm>
            <a:off x="3793965" y="4322251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2">
            <a:extLst>
              <a:ext uri="{FF2B5EF4-FFF2-40B4-BE49-F238E27FC236}">
                <a16:creationId xmlns:a16="http://schemas.microsoft.com/office/drawing/2014/main" id="{CC175063-6825-AA46-BB02-8E27581F0EA4}"/>
              </a:ext>
            </a:extLst>
          </p:cNvPr>
          <p:cNvCxnSpPr/>
          <p:nvPr/>
        </p:nvCxnSpPr>
        <p:spPr>
          <a:xfrm>
            <a:off x="3793965" y="4474651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3">
            <a:extLst>
              <a:ext uri="{FF2B5EF4-FFF2-40B4-BE49-F238E27FC236}">
                <a16:creationId xmlns:a16="http://schemas.microsoft.com/office/drawing/2014/main" id="{7A68C2A7-8A44-0B45-AE25-9ECCFFA6B972}"/>
              </a:ext>
            </a:extLst>
          </p:cNvPr>
          <p:cNvCxnSpPr/>
          <p:nvPr/>
        </p:nvCxnSpPr>
        <p:spPr>
          <a:xfrm>
            <a:off x="3793965" y="4627051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4">
            <a:extLst>
              <a:ext uri="{FF2B5EF4-FFF2-40B4-BE49-F238E27FC236}">
                <a16:creationId xmlns:a16="http://schemas.microsoft.com/office/drawing/2014/main" id="{14F61251-19A6-5B42-A669-81BD1C965809}"/>
              </a:ext>
            </a:extLst>
          </p:cNvPr>
          <p:cNvCxnSpPr/>
          <p:nvPr/>
        </p:nvCxnSpPr>
        <p:spPr>
          <a:xfrm>
            <a:off x="3793965" y="4779451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5">
            <a:extLst>
              <a:ext uri="{FF2B5EF4-FFF2-40B4-BE49-F238E27FC236}">
                <a16:creationId xmlns:a16="http://schemas.microsoft.com/office/drawing/2014/main" id="{0AD7B644-149C-274E-AA3C-53A50CA85DEB}"/>
              </a:ext>
            </a:extLst>
          </p:cNvPr>
          <p:cNvCxnSpPr/>
          <p:nvPr/>
        </p:nvCxnSpPr>
        <p:spPr>
          <a:xfrm>
            <a:off x="3793965" y="4943140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6">
            <a:extLst>
              <a:ext uri="{FF2B5EF4-FFF2-40B4-BE49-F238E27FC236}">
                <a16:creationId xmlns:a16="http://schemas.microsoft.com/office/drawing/2014/main" id="{C4C20578-66FB-2E43-8E01-74BC655872CD}"/>
              </a:ext>
            </a:extLst>
          </p:cNvPr>
          <p:cNvCxnSpPr/>
          <p:nvPr/>
        </p:nvCxnSpPr>
        <p:spPr>
          <a:xfrm>
            <a:off x="3793965" y="5095540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A46B04-071B-E645-A1B8-DE5FE8204998}"/>
              </a:ext>
            </a:extLst>
          </p:cNvPr>
          <p:cNvSpPr txBox="1"/>
          <p:nvPr/>
        </p:nvSpPr>
        <p:spPr>
          <a:xfrm>
            <a:off x="1841682" y="5951653"/>
            <a:ext cx="569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지금</a:t>
            </a:r>
            <a:r>
              <a:rPr kumimoji="1" lang="ko-KR" altLang="en-US" dirty="0"/>
              <a:t> 현재는 단순히 파일 안의 결과를 출력만 하였지만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이를 이용하여 다운로드 받도록 고쳐보자 </a:t>
            </a:r>
            <a:endParaRPr kumimoji="1" lang="ko-Kore-KR" alt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C125BD1-188D-F14E-8986-0697EB2B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-128763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Arial"/>
                <a:cs typeface="Arial"/>
              </a:rPr>
              <a:t>스크립트에서 작업 반복 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6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230" y="251300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각각의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uniport id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보여준 다음에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230" y="906764"/>
            <a:ext cx="72154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while read p;</a:t>
            </a:r>
          </a:p>
          <a:p>
            <a:r>
              <a:rPr lang="en" altLang="ko-Kore-KR" dirty="0">
                <a:latin typeface="Courier" pitchFamily="2" charset="0"/>
              </a:rPr>
              <a:t>do</a:t>
            </a:r>
          </a:p>
          <a:p>
            <a:r>
              <a:rPr lang="en" altLang="ko-Kore-KR" dirty="0">
                <a:latin typeface="Courier" pitchFamily="2" charset="0"/>
              </a:rPr>
              <a:t>   echo $p</a:t>
            </a:r>
          </a:p>
          <a:p>
            <a:r>
              <a:rPr lang="en" altLang="ko-Kore-KR" dirty="0">
                <a:latin typeface="Courier" pitchFamily="2" charset="0"/>
              </a:rPr>
              <a:t>   curl -O https://</a:t>
            </a:r>
            <a:r>
              <a:rPr lang="en" altLang="ko-Kore-KR" dirty="0" err="1">
                <a:latin typeface="Courier" pitchFamily="2" charset="0"/>
              </a:rPr>
              <a:t>www.uniprot.org</a:t>
            </a:r>
            <a:r>
              <a:rPr lang="en" altLang="ko-Kore-KR" dirty="0">
                <a:latin typeface="Courier" pitchFamily="2" charset="0"/>
              </a:rPr>
              <a:t>/</a:t>
            </a:r>
            <a:r>
              <a:rPr lang="en" altLang="ko-Kore-KR" dirty="0" err="1">
                <a:latin typeface="Courier" pitchFamily="2" charset="0"/>
              </a:rPr>
              <a:t>uniprot</a:t>
            </a:r>
            <a:r>
              <a:rPr lang="en" altLang="ko-Kore-KR" dirty="0">
                <a:latin typeface="Courier" pitchFamily="2" charset="0"/>
              </a:rPr>
              <a:t>/$</a:t>
            </a:r>
            <a:r>
              <a:rPr lang="en" altLang="ko-Kore-KR" dirty="0" err="1">
                <a:latin typeface="Courier" pitchFamily="2" charset="0"/>
              </a:rPr>
              <a:t>p.fasta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done &lt;</a:t>
            </a:r>
            <a:r>
              <a:rPr lang="en" altLang="ko-Kore-KR" dirty="0" err="1">
                <a:latin typeface="Courier" pitchFamily="2" charset="0"/>
              </a:rPr>
              <a:t>uniprot.txt</a:t>
            </a:r>
            <a:endParaRPr lang="en" altLang="ko-Kore-KR" dirty="0">
              <a:latin typeface="Courier" pitchFamily="2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230" y="2853780"/>
            <a:ext cx="686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각각의 </a:t>
            </a:r>
            <a:r>
              <a:rPr lang="en-US" altLang="ko-KR" b="1" dirty="0">
                <a:solidFill>
                  <a:srgbClr val="FF0000"/>
                </a:solidFill>
              </a:rPr>
              <a:t>uniport id </a:t>
            </a:r>
            <a:r>
              <a:rPr lang="ko-KR" altLang="en-US" b="1" dirty="0">
                <a:solidFill>
                  <a:srgbClr val="FF0000"/>
                </a:solidFill>
              </a:rPr>
              <a:t>에 해당하는 </a:t>
            </a:r>
            <a:r>
              <a:rPr lang="en-US" altLang="ko-KR" b="1" dirty="0" err="1">
                <a:solidFill>
                  <a:srgbClr val="FF0000"/>
                </a:solidFill>
              </a:rPr>
              <a:t>fasta</a:t>
            </a:r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Uniprot</a:t>
            </a:r>
            <a:r>
              <a:rPr lang="ko-KR" altLang="en-US" b="1" dirty="0">
                <a:solidFill>
                  <a:srgbClr val="FF0000"/>
                </a:solidFill>
              </a:rPr>
              <a:t>에서 다운로드한다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07837" y="3933222"/>
            <a:ext cx="495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b="1" dirty="0">
                <a:solidFill>
                  <a:srgbClr val="FF0000"/>
                </a:solidFill>
              </a:rPr>
              <a:t>/P59594</a:t>
            </a:r>
            <a:r>
              <a:rPr lang="en-US" dirty="0"/>
              <a:t>.fasta”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398" y="3767820"/>
            <a:ext cx="42559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100" dirty="0">
                <a:latin typeface="Courier" pitchFamily="2" charset="0"/>
              </a:rPr>
              <a:t>P59594</a:t>
            </a:r>
          </a:p>
          <a:p>
            <a:r>
              <a:rPr lang="en" altLang="ko-Kore-KR" sz="1100" dirty="0">
                <a:latin typeface="Courier" pitchFamily="2" charset="0"/>
              </a:rPr>
              <a:t>Q0Q475</a:t>
            </a:r>
          </a:p>
          <a:p>
            <a:r>
              <a:rPr lang="en" altLang="ko-Kore-KR" sz="1100" dirty="0">
                <a:latin typeface="Courier" pitchFamily="2" charset="0"/>
              </a:rPr>
              <a:t>Q3I5J5</a:t>
            </a:r>
          </a:p>
          <a:p>
            <a:r>
              <a:rPr lang="en" altLang="ko-Kore-KR" sz="1100" dirty="0">
                <a:latin typeface="Courier" pitchFamily="2" charset="0"/>
              </a:rPr>
              <a:t>Q3LZX1</a:t>
            </a:r>
          </a:p>
          <a:p>
            <a:r>
              <a:rPr lang="en" altLang="ko-Kore-KR" sz="1100" dirty="0">
                <a:latin typeface="Courier" pitchFamily="2" charset="0"/>
              </a:rPr>
              <a:t>A3EXG6</a:t>
            </a:r>
          </a:p>
          <a:p>
            <a:r>
              <a:rPr lang="en" altLang="ko-Kore-KR" sz="1100" dirty="0">
                <a:latin typeface="Courier" pitchFamily="2" charset="0"/>
              </a:rPr>
              <a:t>A3EXD0</a:t>
            </a:r>
          </a:p>
          <a:p>
            <a:r>
              <a:rPr lang="en" altLang="ko-Kore-KR" sz="1100" dirty="0">
                <a:latin typeface="Courier" pitchFamily="2" charset="0"/>
              </a:rPr>
              <a:t>Q0Q4F2</a:t>
            </a:r>
          </a:p>
          <a:p>
            <a:r>
              <a:rPr lang="en" altLang="ko-Kore-KR" sz="1100" dirty="0">
                <a:latin typeface="Courier" pitchFamily="2" charset="0"/>
              </a:rPr>
              <a:t>A3EX94</a:t>
            </a:r>
          </a:p>
          <a:p>
            <a:r>
              <a:rPr lang="en" altLang="ko-Kore-KR" sz="1100" dirty="0">
                <a:latin typeface="Courier" pitchFamily="2" charset="0"/>
              </a:rPr>
              <a:t>K9N5Q8</a:t>
            </a:r>
          </a:p>
          <a:p>
            <a:r>
              <a:rPr lang="en" altLang="ko-Kore-KR" sz="1100" dirty="0">
                <a:latin typeface="Courier" pitchFamily="2" charset="0"/>
              </a:rPr>
              <a:t>P11225</a:t>
            </a:r>
          </a:p>
          <a:p>
            <a:r>
              <a:rPr lang="en" altLang="ko-Kore-KR" sz="1100" dirty="0">
                <a:latin typeface="Courier" pitchFamily="2" charset="0"/>
              </a:rPr>
              <a:t>P11224</a:t>
            </a:r>
          </a:p>
          <a:p>
            <a:r>
              <a:rPr lang="en" altLang="ko-Kore-KR" sz="1100" dirty="0">
                <a:latin typeface="Courier" pitchFamily="2" charset="0"/>
              </a:rPr>
              <a:t>P25192</a:t>
            </a:r>
          </a:p>
          <a:p>
            <a:r>
              <a:rPr lang="en" altLang="ko-Kore-KR" sz="1100" dirty="0">
                <a:latin typeface="Courier" pitchFamily="2" charset="0"/>
              </a:rPr>
              <a:t>Q9QAQ8</a:t>
            </a:r>
          </a:p>
          <a:p>
            <a:r>
              <a:rPr lang="en" altLang="ko-Kore-KR" sz="1100" dirty="0">
                <a:latin typeface="Courier" pitchFamily="2" charset="0"/>
              </a:rPr>
              <a:t>Q91A26</a:t>
            </a:r>
          </a:p>
          <a:p>
            <a:r>
              <a:rPr lang="en" altLang="ko-Kore-KR" sz="1100" dirty="0">
                <a:latin typeface="Courier" pitchFamily="2" charset="0"/>
              </a:rPr>
              <a:t>Q9QAR5</a:t>
            </a:r>
          </a:p>
          <a:p>
            <a:r>
              <a:rPr lang="en" altLang="ko-Kore-KR" sz="1100" dirty="0">
                <a:latin typeface="Courier" pitchFamily="2" charset="0"/>
              </a:rPr>
              <a:t>Q8V436</a:t>
            </a:r>
          </a:p>
          <a:p>
            <a:r>
              <a:rPr lang="en" altLang="ko-Kore-KR" sz="1100" dirty="0">
                <a:latin typeface="Courier" pitchFamily="2" charset="0"/>
              </a:rPr>
              <a:t>P25190</a:t>
            </a:r>
          </a:p>
          <a:p>
            <a:r>
              <a:rPr lang="en" altLang="ko-Kore-KR" sz="1100" dirty="0">
                <a:latin typeface="Courier" pitchFamily="2" charset="0"/>
              </a:rPr>
              <a:t>P25194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07837" y="4196910"/>
            <a:ext cx="501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b="1" dirty="0">
                <a:solidFill>
                  <a:srgbClr val="FF0000"/>
                </a:solidFill>
              </a:rPr>
              <a:t>Q0Q475</a:t>
            </a:r>
            <a:r>
              <a:rPr lang="en-US" dirty="0"/>
              <a:t>.fasta”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07837" y="4488225"/>
            <a:ext cx="488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b="1" dirty="0">
                <a:solidFill>
                  <a:srgbClr val="FF0000"/>
                </a:solidFill>
              </a:rPr>
              <a:t>Q3I5J5</a:t>
            </a:r>
            <a:r>
              <a:rPr lang="en-US" dirty="0"/>
              <a:t>.fasta”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3383188"/>
            <a:ext cx="11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uniprot.txt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CAE6C-2BC4-8744-84D6-3A0FF8AB43DE}"/>
              </a:ext>
            </a:extLst>
          </p:cNvPr>
          <p:cNvSpPr txBox="1"/>
          <p:nvPr/>
        </p:nvSpPr>
        <p:spPr>
          <a:xfrm>
            <a:off x="3943948" y="4847262"/>
            <a:ext cx="2423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7" grpId="0"/>
      <p:bldP spid="18" grpId="0"/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77290" y="317681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스크립트를 실행하면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50B27-34D0-3E42-B949-1D56EDED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855959"/>
            <a:ext cx="4724400" cy="3809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2DE42-EED3-D04A-B0D4-8767B81BF614}"/>
              </a:ext>
            </a:extLst>
          </p:cNvPr>
          <p:cNvSpPr txBox="1"/>
          <p:nvPr/>
        </p:nvSpPr>
        <p:spPr>
          <a:xfrm>
            <a:off x="5317066" y="2760843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파일을 다운받고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pic>
        <p:nvPicPr>
          <p:cNvPr id="12" name="그림 11" descr="텍스트, 점수판, 명판, 테이블이(가) 표시된 사진&#10;&#10;자동 생성된 설명">
            <a:extLst>
              <a:ext uri="{FF2B5EF4-FFF2-40B4-BE49-F238E27FC236}">
                <a16:creationId xmlns:a16="http://schemas.microsoft.com/office/drawing/2014/main" id="{A3292BB7-3FF0-F94D-B27C-72E30237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4834673"/>
            <a:ext cx="4724400" cy="1941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1456A7-8734-9F45-9B99-83360F661859}"/>
              </a:ext>
            </a:extLst>
          </p:cNvPr>
          <p:cNvSpPr txBox="1"/>
          <p:nvPr/>
        </p:nvSpPr>
        <p:spPr>
          <a:xfrm>
            <a:off x="5317066" y="5435888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수많은 파일을 한번에 다운로드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164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BLAST </a:t>
            </a:r>
            <a:r>
              <a:rPr lang="ko-KR" altLang="en-US" sz="3600" b="1" dirty="0">
                <a:latin typeface="Arial"/>
                <a:cs typeface="Arial"/>
              </a:rPr>
              <a:t>검색과 다운받기를 합쳐 보면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039917"/>
            <a:ext cx="8366393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sz="1200" b="1" dirty="0">
                <a:latin typeface="Courier" pitchFamily="2" charset="0"/>
              </a:rPr>
              <a:t># Run blast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 err="1">
                <a:latin typeface="Courier" pitchFamily="2" charset="0"/>
              </a:rPr>
              <a:t>blastp</a:t>
            </a:r>
            <a:r>
              <a:rPr lang="en" altLang="ko-Kore-KR" sz="1200" b="1" dirty="0">
                <a:latin typeface="Courier" pitchFamily="2" charset="0"/>
              </a:rPr>
              <a:t> -query $1 -</a:t>
            </a:r>
            <a:r>
              <a:rPr lang="en" altLang="ko-Kore-KR" sz="1200" b="1" dirty="0" err="1">
                <a:latin typeface="Courier" pitchFamily="2" charset="0"/>
              </a:rPr>
              <a:t>db</a:t>
            </a:r>
            <a:r>
              <a:rPr lang="en" altLang="ko-Kore-KR" sz="1200" b="1" dirty="0">
                <a:latin typeface="Courier" pitchFamily="2" charset="0"/>
              </a:rPr>
              <a:t> </a:t>
            </a:r>
            <a:r>
              <a:rPr lang="en" altLang="ko-Kore-KR" sz="1200" b="1" dirty="0" err="1">
                <a:latin typeface="Courier" pitchFamily="2" charset="0"/>
              </a:rPr>
              <a:t>swissprot</a:t>
            </a:r>
            <a:r>
              <a:rPr lang="en" altLang="ko-Kore-KR" sz="1200" b="1" dirty="0">
                <a:latin typeface="Courier" pitchFamily="2" charset="0"/>
              </a:rPr>
              <a:t> -</a:t>
            </a:r>
            <a:r>
              <a:rPr lang="en" altLang="ko-Kore-KR" sz="1200" b="1" dirty="0" err="1">
                <a:latin typeface="Courier" pitchFamily="2" charset="0"/>
              </a:rPr>
              <a:t>evalue</a:t>
            </a:r>
            <a:r>
              <a:rPr lang="en" altLang="ko-Kore-KR" sz="1200" b="1" dirty="0">
                <a:latin typeface="Courier" pitchFamily="2" charset="0"/>
              </a:rPr>
              <a:t> 1e-5 -</a:t>
            </a:r>
            <a:r>
              <a:rPr lang="en" altLang="ko-Kore-KR" sz="1200" b="1" dirty="0" err="1">
                <a:latin typeface="Courier" pitchFamily="2" charset="0"/>
              </a:rPr>
              <a:t>outfmt</a:t>
            </a:r>
            <a:r>
              <a:rPr lang="en" altLang="ko-Kore-KR" sz="1200" b="1" dirty="0">
                <a:latin typeface="Courier" pitchFamily="2" charset="0"/>
              </a:rPr>
              <a:t> 6  </a:t>
            </a:r>
            <a:r>
              <a:rPr lang="en" altLang="ko-Kore-KR" sz="1200" b="1" dirty="0">
                <a:solidFill>
                  <a:srgbClr val="FF0000"/>
                </a:solidFill>
                <a:latin typeface="Courier" pitchFamily="2" charset="0"/>
              </a:rPr>
              <a:t>-</a:t>
            </a:r>
            <a:r>
              <a:rPr lang="en" altLang="ko-Kore-KR" sz="1200" b="1" dirty="0" err="1">
                <a:solidFill>
                  <a:srgbClr val="FF0000"/>
                </a:solidFill>
                <a:latin typeface="Courier" pitchFamily="2" charset="0"/>
              </a:rPr>
              <a:t>num_threads</a:t>
            </a:r>
            <a:r>
              <a:rPr lang="en" altLang="ko-Kore-KR" sz="12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Courier" pitchFamily="2" charset="0"/>
              </a:rPr>
              <a:t>8</a:t>
            </a:r>
            <a:r>
              <a:rPr lang="ko-KR" altLang="en-US" sz="12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" altLang="ko-Kore-KR" sz="1200" b="1" dirty="0">
                <a:latin typeface="Courier" pitchFamily="2" charset="0"/>
              </a:rPr>
              <a:t>&gt;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Extract 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 id</a:t>
            </a:r>
          </a:p>
          <a:p>
            <a:r>
              <a:rPr lang="en" altLang="ko-Kore-KR" sz="1200" b="1" dirty="0">
                <a:latin typeface="Courier" pitchFamily="2" charset="0"/>
              </a:rPr>
              <a:t>cat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r>
              <a:rPr lang="en" altLang="ko-Kore-KR" sz="1200" b="1" dirty="0">
                <a:latin typeface="Courier" pitchFamily="2" charset="0"/>
              </a:rPr>
              <a:t> | cut -d$'\t' -f 2 | cut -d '.' -f 1 | </a:t>
            </a:r>
            <a:r>
              <a:rPr lang="en" altLang="ko-Kore-KR" sz="1200" b="1" dirty="0" err="1">
                <a:latin typeface="Courier" pitchFamily="2" charset="0"/>
              </a:rPr>
              <a:t>uniq</a:t>
            </a:r>
            <a:r>
              <a:rPr lang="en" altLang="ko-Kore-KR" sz="1200" b="1" dirty="0">
                <a:latin typeface="Courier" pitchFamily="2" charset="0"/>
              </a:rPr>
              <a:t> &gt; 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download </a:t>
            </a:r>
            <a:r>
              <a:rPr lang="en" altLang="ko-Kore-KR" sz="1200" b="1" dirty="0" err="1">
                <a:latin typeface="Courier" pitchFamily="2" charset="0"/>
              </a:rPr>
              <a:t>unitprot</a:t>
            </a:r>
            <a:r>
              <a:rPr lang="en" altLang="ko-Kore-KR" sz="1200" b="1" dirty="0">
                <a:latin typeface="Courier" pitchFamily="2" charset="0"/>
              </a:rPr>
              <a:t> </a:t>
            </a:r>
          </a:p>
          <a:p>
            <a:r>
              <a:rPr lang="en" altLang="ko-Kore-KR" sz="1200" b="1" dirty="0">
                <a:latin typeface="Courier" pitchFamily="2" charset="0"/>
              </a:rPr>
              <a:t>while read p;</a:t>
            </a:r>
          </a:p>
          <a:p>
            <a:r>
              <a:rPr lang="en" altLang="ko-Kore-KR" sz="1200" b="1" dirty="0">
                <a:latin typeface="Courier" pitchFamily="2" charset="0"/>
              </a:rPr>
              <a:t>do</a:t>
            </a:r>
          </a:p>
          <a:p>
            <a:r>
              <a:rPr lang="en" altLang="ko-Kore-KR" sz="1200" b="1" dirty="0">
                <a:latin typeface="Courier" pitchFamily="2" charset="0"/>
              </a:rPr>
              <a:t>   echo $p</a:t>
            </a:r>
          </a:p>
          <a:p>
            <a:r>
              <a:rPr lang="en" altLang="ko-Kore-KR" sz="1200" b="1" dirty="0">
                <a:latin typeface="Courier" pitchFamily="2" charset="0"/>
              </a:rPr>
              <a:t>   curl -O https://</a:t>
            </a:r>
            <a:r>
              <a:rPr lang="en" altLang="ko-Kore-KR" sz="1200" b="1" dirty="0" err="1">
                <a:latin typeface="Courier" pitchFamily="2" charset="0"/>
              </a:rPr>
              <a:t>www.uniprot.org</a:t>
            </a:r>
            <a:r>
              <a:rPr lang="en" altLang="ko-Kore-KR" sz="1200" b="1" dirty="0">
                <a:latin typeface="Courier" pitchFamily="2" charset="0"/>
              </a:rPr>
              <a:t>/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/$</a:t>
            </a:r>
            <a:r>
              <a:rPr lang="en" altLang="ko-Kore-KR" sz="1200" b="1" dirty="0" err="1">
                <a:latin typeface="Courier" pitchFamily="2" charset="0"/>
              </a:rPr>
              <a:t>p.fasta</a:t>
            </a:r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done &lt;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-US" sz="600" dirty="0">
              <a:latin typeface="Courier" pitchFamily="2" charset="0"/>
              <a:cs typeface="Courier New"/>
            </a:endParaRPr>
          </a:p>
          <a:p>
            <a:endParaRPr lang="en-US" sz="600" dirty="0">
              <a:latin typeface="Courier" pitchFamily="2" charset="0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718454"/>
            <a:ext cx="623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# </a:t>
            </a:r>
            <a:r>
              <a:rPr lang="ko-KR" altLang="en-US" dirty="0">
                <a:solidFill>
                  <a:schemeClr val="accent3"/>
                </a:solidFill>
              </a:rPr>
              <a:t>는 실제로 실행되는 명령어가 아닌 스크립트에 대한 설명 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370" y="6328090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./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blalist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FASTA</a:t>
            </a:r>
            <a:r>
              <a:rPr lang="en-US" altLang="ko-KR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ko-KR" altLang="en-US" dirty="0">
                <a:latin typeface="Courier New" charset="0"/>
                <a:ea typeface="Courier New" charset="0"/>
                <a:cs typeface="Courier New" charset="0"/>
              </a:rPr>
              <a:t>파일이름 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7B8C1-8DEE-DE4E-B3E2-599348A18DB7}"/>
              </a:ext>
            </a:extLst>
          </p:cNvPr>
          <p:cNvSpPr txBox="1"/>
          <p:nvPr/>
        </p:nvSpPr>
        <p:spPr>
          <a:xfrm>
            <a:off x="575228" y="1227921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Courier" pitchFamily="2" charset="0"/>
              </a:rPr>
              <a:t>cat </a:t>
            </a:r>
            <a:r>
              <a:rPr kumimoji="1" lang="en-US" altLang="ko-Kore-KR" b="1" dirty="0" err="1">
                <a:latin typeface="Courier" pitchFamily="2" charset="0"/>
              </a:rPr>
              <a:t>bla</a:t>
            </a:r>
            <a:r>
              <a:rPr kumimoji="1" lang="en-US" altLang="ko-Kore-KR" b="1" dirty="0">
                <a:latin typeface="Courier" pitchFamily="2" charset="0"/>
              </a:rPr>
              <a:t> list &gt; </a:t>
            </a:r>
            <a:r>
              <a:rPr kumimoji="1" lang="en-US" altLang="ko-Kore-KR" b="1" dirty="0" err="1">
                <a:latin typeface="Courier" pitchFamily="2" charset="0"/>
              </a:rPr>
              <a:t>blalist</a:t>
            </a:r>
            <a:endParaRPr kumimoji="1" lang="ko-Kore-KR" altLang="en-US" b="1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EC776-BB92-D849-8275-16269A106153}"/>
              </a:ext>
            </a:extLst>
          </p:cNvPr>
          <p:cNvSpPr txBox="1"/>
          <p:nvPr/>
        </p:nvSpPr>
        <p:spPr>
          <a:xfrm>
            <a:off x="457200" y="582733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Courier" pitchFamily="2" charset="0"/>
              </a:rPr>
              <a:t>chmod</a:t>
            </a:r>
            <a:r>
              <a:rPr kumimoji="1" lang="en-US" altLang="ko-Kore-KR" dirty="0">
                <a:latin typeface="Courier" pitchFamily="2" charset="0"/>
              </a:rPr>
              <a:t> +x </a:t>
            </a:r>
            <a:r>
              <a:rPr kumimoji="1" lang="en-US" altLang="ko-Kore-KR" dirty="0" err="1">
                <a:latin typeface="Courier" pitchFamily="2" charset="0"/>
              </a:rPr>
              <a:t>blalist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2990D-8332-8944-8CD9-BF80A4993D1C}"/>
              </a:ext>
            </a:extLst>
          </p:cNvPr>
          <p:cNvSpPr txBox="1"/>
          <p:nvPr/>
        </p:nvSpPr>
        <p:spPr>
          <a:xfrm>
            <a:off x="437535" y="5305394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3"/>
                </a:solidFill>
              </a:rPr>
              <a:t>실행 권한을 주고 스크립트를 실행하면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BCE9A5-A442-574F-9BC0-74EC5AC3B1E4}"/>
              </a:ext>
            </a:extLst>
          </p:cNvPr>
          <p:cNvSpPr txBox="1"/>
          <p:nvPr/>
        </p:nvSpPr>
        <p:spPr>
          <a:xfrm>
            <a:off x="3043564" y="391006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강의 자료 복사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2D778-D7EB-4C4D-A1E1-D5A4B61728C6}"/>
              </a:ext>
            </a:extLst>
          </p:cNvPr>
          <p:cNvSpPr txBox="1"/>
          <p:nvPr/>
        </p:nvSpPr>
        <p:spPr>
          <a:xfrm>
            <a:off x="277470" y="1225415"/>
            <a:ext cx="82638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터미널을</a:t>
            </a:r>
            <a:r>
              <a:rPr kumimoji="1" lang="ko-KR" altLang="en-US" dirty="0"/>
              <a:t> 열고 다음 명령어를 입력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kumimoji="1" lang="en-US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kumimoji="1" lang="en-US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/suknamgoong1970/CBNU-bioinformatics2021.git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31269-2E00-F44B-B8A9-0F4067AEB38F}"/>
              </a:ext>
            </a:extLst>
          </p:cNvPr>
          <p:cNvSpPr txBox="1"/>
          <p:nvPr/>
        </p:nvSpPr>
        <p:spPr>
          <a:xfrm>
            <a:off x="277470" y="2706155"/>
            <a:ext cx="861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강의 자료가 자신의 컴퓨터의 </a:t>
            </a:r>
            <a:r>
              <a:rPr kumimoji="1" lang="en-US" altLang="ko-KR" b="1" dirty="0"/>
              <a:t>CBNU-bioinformatics201 </a:t>
            </a:r>
            <a:r>
              <a:rPr kumimoji="1" lang="ko-KR" altLang="en-US" b="1" dirty="0"/>
              <a:t>디렉토리로 저장되어 있음</a:t>
            </a:r>
            <a:endParaRPr kumimoji="1" lang="ko-Kore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A7FCA1-AF15-1845-9F54-501B25EC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7" y="3429000"/>
            <a:ext cx="42926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82A0D0-1D84-7542-8FCD-5BA5693B524F}"/>
              </a:ext>
            </a:extLst>
          </p:cNvPr>
          <p:cNvSpPr txBox="1"/>
          <p:nvPr/>
        </p:nvSpPr>
        <p:spPr>
          <a:xfrm>
            <a:off x="348115" y="4793672"/>
            <a:ext cx="771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오늘의 강의 자료와 관련 스크립트는 </a:t>
            </a:r>
            <a:r>
              <a:rPr kumimoji="1" lang="en-US" altLang="ko-KR" b="1" dirty="0"/>
              <a:t>Lecture3 </a:t>
            </a:r>
            <a:r>
              <a:rPr kumimoji="1" lang="ko-KR" altLang="en-US" b="1" dirty="0"/>
              <a:t>디렉토리에  저장되어 있음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DFBCDF-7CF9-5049-9C1D-24405B276852}"/>
              </a:ext>
            </a:extLst>
          </p:cNvPr>
          <p:cNvSpPr txBox="1"/>
          <p:nvPr/>
        </p:nvSpPr>
        <p:spPr>
          <a:xfrm>
            <a:off x="402937" y="5876919"/>
            <a:ext cx="742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/suknamgoong1970/CBNU-bioinformatics2021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CAC8C6-0DBE-9B49-BAE8-1B728B4390B2}"/>
              </a:ext>
            </a:extLst>
          </p:cNvPr>
          <p:cNvSpPr txBox="1"/>
          <p:nvPr/>
        </p:nvSpPr>
        <p:spPr>
          <a:xfrm>
            <a:off x="402937" y="6246251"/>
            <a:ext cx="8138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에</a:t>
            </a:r>
            <a:r>
              <a:rPr kumimoji="1" lang="ko-KR" altLang="en-US" sz="1600" dirty="0"/>
              <a:t> 접속하여 수동으로 다운로드 </a:t>
            </a:r>
            <a:r>
              <a:rPr kumimoji="1" lang="ko-KR" altLang="en-US" sz="1600" dirty="0" err="1"/>
              <a:t>받을수도</a:t>
            </a:r>
            <a:r>
              <a:rPr kumimoji="1" lang="ko-KR" altLang="en-US" sz="1600" dirty="0"/>
              <a:t> 있으나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</a:t>
            </a:r>
            <a:r>
              <a:rPr kumimoji="1" lang="ko-KR" altLang="en-US" sz="1600" dirty="0"/>
              <a:t>명령어를 사용하는 것이 </a:t>
            </a:r>
            <a:r>
              <a:rPr kumimoji="1" lang="ko-KR" altLang="en-US" sz="1600"/>
              <a:t>훨씬 간단 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9034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43199" y="424542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Blastp</a:t>
            </a:r>
            <a:r>
              <a:rPr lang="en-US" dirty="0"/>
              <a:t> with </a:t>
            </a:r>
            <a:r>
              <a:rPr lang="en-US" dirty="0" err="1"/>
              <a:t>swissprot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3199" y="2144485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</a:t>
            </a:r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43199" y="3864428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</a:t>
            </a:r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41321" y="1514475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024992" y="3260270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726870" y="5437414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MSA with </a:t>
            </a:r>
            <a:r>
              <a:rPr lang="en-US" dirty="0" err="1"/>
              <a:t>clustalo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24992" y="4993825"/>
            <a:ext cx="1" cy="32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65BFAE-C451-304C-9D48-952A041BF2F1}"/>
              </a:ext>
            </a:extLst>
          </p:cNvPr>
          <p:cNvSpPr txBox="1"/>
          <p:nvPr/>
        </p:nvSpPr>
        <p:spPr>
          <a:xfrm>
            <a:off x="6108708" y="245784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이미 구현한 부분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372E1-2BC0-A446-A190-3A0AAE65F49C}"/>
              </a:ext>
            </a:extLst>
          </p:cNvPr>
          <p:cNvSpPr txBox="1"/>
          <p:nvPr/>
        </p:nvSpPr>
        <p:spPr>
          <a:xfrm>
            <a:off x="6001616" y="5566103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다운로드된</a:t>
            </a:r>
            <a:r>
              <a:rPr kumimoji="1" lang="ko-KR" altLang="en-US" b="1" dirty="0"/>
              <a:t> 파일로</a:t>
            </a:r>
            <a:endParaRPr kumimoji="1" lang="en-US" altLang="ko-KR" b="1" dirty="0"/>
          </a:p>
          <a:p>
            <a:r>
              <a:rPr kumimoji="1" lang="en-US" altLang="ko-Kore-KR" b="1" dirty="0" err="1"/>
              <a:t>ClustalO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수행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91415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06AED5-664C-4F42-930E-D0592C7B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latin typeface="Arial"/>
                <a:cs typeface="Arial"/>
              </a:rPr>
              <a:t>clustalo</a:t>
            </a:r>
            <a:r>
              <a:rPr lang="ko-KR" altLang="en-US" sz="3600" b="1" dirty="0">
                <a:latin typeface="Arial"/>
                <a:cs typeface="Arial"/>
              </a:rPr>
              <a:t>에 </a:t>
            </a:r>
            <a:r>
              <a:rPr lang="en-US" altLang="ko-KR" sz="3600" b="1" dirty="0">
                <a:latin typeface="Arial"/>
                <a:cs typeface="Arial"/>
              </a:rPr>
              <a:t>path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설정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AA032-089B-8643-B0BD-400E6A0ECE11}"/>
              </a:ext>
            </a:extLst>
          </p:cNvPr>
          <p:cNvSpPr txBox="1"/>
          <p:nvPr/>
        </p:nvSpPr>
        <p:spPr>
          <a:xfrm>
            <a:off x="457200" y="1417638"/>
            <a:ext cx="710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지난</a:t>
            </a:r>
            <a:r>
              <a:rPr kumimoji="1" lang="ko-KR" altLang="en-US" b="1" dirty="0"/>
              <a:t> 시간에 다운로드한 </a:t>
            </a:r>
            <a:r>
              <a:rPr kumimoji="1" lang="en-US" altLang="ko-KR" b="1" dirty="0" err="1"/>
              <a:t>clustalo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파일을 적절한 디렉토리로 옮기고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57AC7-6E5C-8C41-B457-E4FD47959F30}"/>
              </a:ext>
            </a:extLst>
          </p:cNvPr>
          <p:cNvSpPr txBox="1"/>
          <p:nvPr/>
        </p:nvSpPr>
        <p:spPr>
          <a:xfrm>
            <a:off x="609600" y="2015066"/>
            <a:ext cx="3493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cd ~</a:t>
            </a:r>
          </a:p>
          <a:p>
            <a:r>
              <a:rPr kumimoji="1" lang="en-US" altLang="ko-Kore-KR" dirty="0" err="1">
                <a:latin typeface="Courier" pitchFamily="2" charset="0"/>
              </a:rPr>
              <a:t>mkdir</a:t>
            </a:r>
            <a:r>
              <a:rPr kumimoji="1" lang="en-US" altLang="ko-Kore-KR" dirty="0">
                <a:latin typeface="Courier" pitchFamily="2" charset="0"/>
              </a:rPr>
              <a:t> 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endParaRPr kumimoji="1" lang="en-US" altLang="ko-Kore-KR" dirty="0">
              <a:latin typeface="Courier" pitchFamily="2" charset="0"/>
            </a:endParaRPr>
          </a:p>
          <a:p>
            <a:r>
              <a:rPr kumimoji="1" lang="en-US" altLang="ko-Kore-KR" dirty="0">
                <a:latin typeface="Courier" pitchFamily="2" charset="0"/>
              </a:rPr>
              <a:t>cp &lt;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r>
              <a:rPr kumimoji="1" lang="en-US" altLang="ko-Kore-KR" dirty="0">
                <a:latin typeface="Courier" pitchFamily="2" charset="0"/>
              </a:rPr>
              <a:t>&gt; ~/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5B1C2-1F31-C440-B0FE-37AD3728367B}"/>
              </a:ext>
            </a:extLst>
          </p:cNvPr>
          <p:cNvSpPr txBox="1"/>
          <p:nvPr/>
        </p:nvSpPr>
        <p:spPr>
          <a:xfrm>
            <a:off x="478020" y="4133968"/>
            <a:ext cx="85940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export BLAST=/Users/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/blast/ncbi-blast-2.1</a:t>
            </a:r>
            <a:r>
              <a:rPr lang="en-US" altLang="ko-KR" dirty="0">
                <a:latin typeface="Courier" pitchFamily="2" charset="0"/>
              </a:rPr>
              <a:t>1</a:t>
            </a:r>
            <a:r>
              <a:rPr lang="en" altLang="ko-Kore-KR" dirty="0">
                <a:latin typeface="Courier" pitchFamily="2" charset="0"/>
              </a:rPr>
              <a:t>.0+/bin</a:t>
            </a:r>
          </a:p>
          <a:p>
            <a:r>
              <a:rPr lang="en" altLang="ko-Kore-KR" dirty="0">
                <a:latin typeface="Courier" pitchFamily="2" charset="0"/>
              </a:rPr>
              <a:t>export BLASTDB=/Users/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/blast/ncbi-blast-2.10</a:t>
            </a:r>
            <a:r>
              <a:rPr lang="en-US" altLang="ko-KR" dirty="0">
                <a:latin typeface="Courier" pitchFamily="2" charset="0"/>
              </a:rPr>
              <a:t>1</a:t>
            </a:r>
            <a:r>
              <a:rPr lang="en" altLang="ko-Kore-KR" dirty="0">
                <a:latin typeface="Courier" pitchFamily="2" charset="0"/>
              </a:rPr>
              <a:t>0+/</a:t>
            </a:r>
            <a:r>
              <a:rPr lang="en" altLang="ko-Kore-KR" dirty="0" err="1">
                <a:latin typeface="Courier" pitchFamily="2" charset="0"/>
              </a:rPr>
              <a:t>db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export CLUSTALO=/Users/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</a:t>
            </a:r>
            <a:r>
              <a:rPr lang="en" altLang="ko-Kore-KR" dirty="0" err="1">
                <a:latin typeface="Courier" pitchFamily="2" charset="0"/>
              </a:rPr>
              <a:t>clustalo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export PATH=$BLAST:$CLUSTALO:$PATH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C9362-1363-BA4D-B5A9-D4BFF2A5A77B}"/>
              </a:ext>
            </a:extLst>
          </p:cNvPr>
          <p:cNvSpPr txBox="1"/>
          <p:nvPr/>
        </p:nvSpPr>
        <p:spPr>
          <a:xfrm>
            <a:off x="609600" y="3514467"/>
            <a:ext cx="58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유닉스의 경우 앞에서 배운 것과 유사하게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bashrc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수정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6FFAB-785C-8A48-BAD1-1BA4D9822182}"/>
              </a:ext>
            </a:extLst>
          </p:cNvPr>
          <p:cNvSpPr txBox="1"/>
          <p:nvPr/>
        </p:nvSpPr>
        <p:spPr>
          <a:xfrm>
            <a:off x="609600" y="5769132"/>
            <a:ext cx="7903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윈도우에서는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clustalo.exe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*.</a:t>
            </a:r>
            <a:r>
              <a:rPr kumimoji="1" lang="en-US" altLang="ko-KR" dirty="0" err="1"/>
              <a:t>dll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모두 </a:t>
            </a:r>
            <a:r>
              <a:rPr kumimoji="1" lang="en-US" altLang="ko-KR" dirty="0" err="1"/>
              <a:t>clustalo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 디렉토리에 옮기고</a:t>
            </a:r>
            <a:endParaRPr kumimoji="1" lang="en-US" altLang="ko-KR" dirty="0"/>
          </a:p>
          <a:p>
            <a:r>
              <a:rPr kumimoji="1" lang="en-US" altLang="ko-KR" dirty="0"/>
              <a:t>PATH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37162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E62469B-302F-B248-8C2B-B962B535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32667" cy="370426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6C41621-F840-814A-A24D-D14D8DA5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7" y="-1"/>
            <a:ext cx="3194645" cy="370426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AF69AFE-1567-FA43-B8AC-23BA7B55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899" y="2028899"/>
            <a:ext cx="4702101" cy="47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56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F0E0AA-1675-2944-A865-289786A16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35427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스크립트를 수정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57C5-E216-7748-AA53-941436696233}"/>
              </a:ext>
            </a:extLst>
          </p:cNvPr>
          <p:cNvSpPr txBox="1"/>
          <p:nvPr/>
        </p:nvSpPr>
        <p:spPr>
          <a:xfrm>
            <a:off x="320407" y="1905506"/>
            <a:ext cx="83663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b="1" dirty="0">
                <a:latin typeface="Courier" pitchFamily="2" charset="0"/>
              </a:rPr>
              <a:t># Run blast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 err="1">
                <a:latin typeface="Courier" pitchFamily="2" charset="0"/>
              </a:rPr>
              <a:t>blastp</a:t>
            </a:r>
            <a:r>
              <a:rPr lang="en" altLang="ko-Kore-KR" sz="1200" b="1" dirty="0">
                <a:latin typeface="Courier" pitchFamily="2" charset="0"/>
              </a:rPr>
              <a:t> -query $1 -</a:t>
            </a:r>
            <a:r>
              <a:rPr lang="en" altLang="ko-Kore-KR" sz="1200" b="1" dirty="0" err="1">
                <a:latin typeface="Courier" pitchFamily="2" charset="0"/>
              </a:rPr>
              <a:t>db</a:t>
            </a:r>
            <a:r>
              <a:rPr lang="en" altLang="ko-Kore-KR" sz="1200" b="1" dirty="0">
                <a:latin typeface="Courier" pitchFamily="2" charset="0"/>
              </a:rPr>
              <a:t> </a:t>
            </a:r>
            <a:r>
              <a:rPr lang="en" altLang="ko-Kore-KR" sz="1200" b="1" dirty="0" err="1">
                <a:latin typeface="Courier" pitchFamily="2" charset="0"/>
              </a:rPr>
              <a:t>swissprot</a:t>
            </a:r>
            <a:r>
              <a:rPr lang="en" altLang="ko-Kore-KR" sz="1200" b="1" dirty="0">
                <a:latin typeface="Courier" pitchFamily="2" charset="0"/>
              </a:rPr>
              <a:t> -</a:t>
            </a:r>
            <a:r>
              <a:rPr lang="en" altLang="ko-Kore-KR" sz="1200" b="1" dirty="0" err="1">
                <a:latin typeface="Courier" pitchFamily="2" charset="0"/>
              </a:rPr>
              <a:t>evalue</a:t>
            </a:r>
            <a:r>
              <a:rPr lang="en" altLang="ko-Kore-KR" sz="1200" b="1" dirty="0">
                <a:latin typeface="Courier" pitchFamily="2" charset="0"/>
              </a:rPr>
              <a:t> 1e-5 -</a:t>
            </a:r>
            <a:r>
              <a:rPr lang="en" altLang="ko-Kore-KR" sz="1200" b="1" dirty="0" err="1">
                <a:latin typeface="Courier" pitchFamily="2" charset="0"/>
              </a:rPr>
              <a:t>outfmt</a:t>
            </a:r>
            <a:r>
              <a:rPr lang="en" altLang="ko-Kore-KR" sz="1200" b="1" dirty="0">
                <a:latin typeface="Courier" pitchFamily="2" charset="0"/>
              </a:rPr>
              <a:t> 6  -</a:t>
            </a:r>
            <a:r>
              <a:rPr lang="en" altLang="ko-Kore-KR" sz="1200" b="1" dirty="0" err="1">
                <a:latin typeface="Courier" pitchFamily="2" charset="0"/>
              </a:rPr>
              <a:t>num_threads</a:t>
            </a:r>
            <a:r>
              <a:rPr lang="en" altLang="ko-Kore-KR" sz="1200" b="1" dirty="0">
                <a:latin typeface="Courier" pitchFamily="2" charset="0"/>
              </a:rPr>
              <a:t> 16 &gt;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Extract 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 id</a:t>
            </a:r>
          </a:p>
          <a:p>
            <a:r>
              <a:rPr lang="en" altLang="ko-Kore-KR" sz="1200" b="1" dirty="0">
                <a:latin typeface="Courier" pitchFamily="2" charset="0"/>
              </a:rPr>
              <a:t>cat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r>
              <a:rPr lang="en" altLang="ko-Kore-KR" sz="1200" b="1" dirty="0">
                <a:latin typeface="Courier" pitchFamily="2" charset="0"/>
              </a:rPr>
              <a:t> | cut -d$'\t' -f 2 | cut -d '.' -f 1 | </a:t>
            </a:r>
            <a:r>
              <a:rPr lang="en" altLang="ko-Kore-KR" sz="1200" b="1" dirty="0" err="1">
                <a:latin typeface="Courier" pitchFamily="2" charset="0"/>
              </a:rPr>
              <a:t>uniq</a:t>
            </a:r>
            <a:r>
              <a:rPr lang="en" altLang="ko-Kore-KR" sz="1200" b="1" dirty="0">
                <a:latin typeface="Courier" pitchFamily="2" charset="0"/>
              </a:rPr>
              <a:t> &gt; 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download </a:t>
            </a:r>
            <a:r>
              <a:rPr lang="en" altLang="ko-Kore-KR" sz="1200" b="1" dirty="0" err="1">
                <a:latin typeface="Courier" pitchFamily="2" charset="0"/>
              </a:rPr>
              <a:t>unitprot</a:t>
            </a:r>
            <a:r>
              <a:rPr lang="en" altLang="ko-Kore-KR" sz="1200" b="1" dirty="0">
                <a:latin typeface="Courier" pitchFamily="2" charset="0"/>
              </a:rPr>
              <a:t> </a:t>
            </a:r>
          </a:p>
          <a:p>
            <a:r>
              <a:rPr lang="en" altLang="ko-Kore-KR" sz="1200" b="1" dirty="0">
                <a:latin typeface="Courier" pitchFamily="2" charset="0"/>
              </a:rPr>
              <a:t>while read p;</a:t>
            </a:r>
          </a:p>
          <a:p>
            <a:r>
              <a:rPr lang="en" altLang="ko-Kore-KR" sz="1200" b="1" dirty="0">
                <a:latin typeface="Courier" pitchFamily="2" charset="0"/>
              </a:rPr>
              <a:t>do</a:t>
            </a:r>
          </a:p>
          <a:p>
            <a:r>
              <a:rPr lang="en" altLang="ko-Kore-KR" sz="1200" b="1" dirty="0">
                <a:latin typeface="Courier" pitchFamily="2" charset="0"/>
              </a:rPr>
              <a:t>   echo $p</a:t>
            </a:r>
          </a:p>
          <a:p>
            <a:r>
              <a:rPr lang="en" altLang="ko-Kore-KR" sz="1200" b="1" dirty="0">
                <a:latin typeface="Courier" pitchFamily="2" charset="0"/>
              </a:rPr>
              <a:t>   curl -O https://</a:t>
            </a:r>
            <a:r>
              <a:rPr lang="en" altLang="ko-Kore-KR" sz="1200" b="1" dirty="0" err="1">
                <a:latin typeface="Courier" pitchFamily="2" charset="0"/>
              </a:rPr>
              <a:t>www.uniprot.org</a:t>
            </a:r>
            <a:r>
              <a:rPr lang="en" altLang="ko-Kore-KR" sz="1200" b="1" dirty="0">
                <a:latin typeface="Courier" pitchFamily="2" charset="0"/>
              </a:rPr>
              <a:t>/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/$</a:t>
            </a:r>
            <a:r>
              <a:rPr lang="en" altLang="ko-Kore-KR" sz="1200" b="1" dirty="0" err="1">
                <a:latin typeface="Courier" pitchFamily="2" charset="0"/>
              </a:rPr>
              <a:t>p.fasta</a:t>
            </a:r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done &lt;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run </a:t>
            </a:r>
            <a:r>
              <a:rPr lang="en" altLang="ko-Kore-KR" sz="1200" b="1" dirty="0" err="1">
                <a:latin typeface="Courier" pitchFamily="2" charset="0"/>
              </a:rPr>
              <a:t>clustal</a:t>
            </a:r>
            <a:r>
              <a:rPr lang="en" altLang="ko-Kore-KR" sz="1200" b="1" dirty="0">
                <a:latin typeface="Courier" pitchFamily="2" charset="0"/>
              </a:rPr>
              <a:t> Omega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cat *.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fasta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&gt;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allfasta.fa</a:t>
            </a:r>
            <a:endParaRPr lang="en-US" altLang="ko-Kore-KR" sz="1200" b="1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clustalo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–I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allfasta.fa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-o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align.fa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–thread 16</a:t>
            </a:r>
            <a:endParaRPr lang="ko-Kore-KR" altLang="en-US" sz="1200" b="1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8E454-545A-3346-97D6-00038C2AB640}"/>
              </a:ext>
            </a:extLst>
          </p:cNvPr>
          <p:cNvSpPr txBox="1"/>
          <p:nvPr/>
        </p:nvSpPr>
        <p:spPr>
          <a:xfrm>
            <a:off x="91673" y="6023508"/>
            <a:ext cx="778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/suknamgoong1970/CBNU-Bioinformatics/blob/master/</a:t>
            </a:r>
            <a:r>
              <a:rPr kumimoji="1" lang="en" altLang="ko-Kore-KR" dirty="0" err="1"/>
              <a:t>blalist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BA8F1-126F-B64C-8D8B-F7FC0D4FA848}"/>
              </a:ext>
            </a:extLst>
          </p:cNvPr>
          <p:cNvSpPr txBox="1"/>
          <p:nvPr/>
        </p:nvSpPr>
        <p:spPr>
          <a:xfrm>
            <a:off x="372533" y="5672667"/>
            <a:ext cx="799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Thread </a:t>
            </a:r>
            <a:r>
              <a:rPr kumimoji="1" lang="ko-KR" altLang="en-US" dirty="0"/>
              <a:t>는 자신이 사용하는 </a:t>
            </a:r>
            <a:r>
              <a:rPr kumimoji="1" lang="en-US" altLang="ko-KR" dirty="0"/>
              <a:t>PC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CPU </a:t>
            </a:r>
            <a:r>
              <a:rPr kumimoji="1" lang="ko-KR" altLang="en-US" dirty="0"/>
              <a:t>코어 숫자에 맞게 적절한 숫자를 넣을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21911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FAC11-AB1F-CF49-A4B8-83D1324C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99503" y="-123568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결과물을 확인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C07B3EC-72E4-EB40-BC3D-BBD8094D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58" y="1009865"/>
            <a:ext cx="5992283" cy="50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349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F5F3FC-C706-E24F-BCA0-6FE35923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Arial"/>
                <a:cs typeface="Arial"/>
              </a:rPr>
              <a:t>텍스트 파일 내용 검색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 descr="컴퓨터, 기타이(가) 표시된 사진&#10;&#10;자동 생성된 설명">
            <a:extLst>
              <a:ext uri="{FF2B5EF4-FFF2-40B4-BE49-F238E27FC236}">
                <a16:creationId xmlns:a16="http://schemas.microsoft.com/office/drawing/2014/main" id="{41EE3212-38A3-744E-B389-CE505610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1723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0CC2E3-4820-F046-A20E-F73C51443992}"/>
              </a:ext>
            </a:extLst>
          </p:cNvPr>
          <p:cNvSpPr txBox="1"/>
          <p:nvPr/>
        </p:nvSpPr>
        <p:spPr>
          <a:xfrm>
            <a:off x="392542" y="3393246"/>
            <a:ext cx="829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많은 텍스트 파일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혹은 긴 하나의 텍스트 파일</a:t>
            </a:r>
            <a:r>
              <a:rPr kumimoji="1" lang="en-US" altLang="ko-KR" dirty="0"/>
              <a:t>)</a:t>
            </a:r>
            <a:r>
              <a:rPr kumimoji="1" lang="ko-KR" altLang="en-US" dirty="0"/>
              <a:t> 에서 원하는 내용만을 검색하려면</a:t>
            </a:r>
            <a:endParaRPr kumimoji="1" lang="en-US" altLang="ko-KR" dirty="0"/>
          </a:p>
          <a:p>
            <a:r>
              <a:rPr kumimoji="1" lang="ko-KR" altLang="en-US" dirty="0"/>
              <a:t>어떻게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5644D-2F69-A44D-B848-39C119A9936B}"/>
              </a:ext>
            </a:extLst>
          </p:cNvPr>
          <p:cNvSpPr txBox="1"/>
          <p:nvPr/>
        </p:nvSpPr>
        <p:spPr>
          <a:xfrm>
            <a:off x="304800" y="4538133"/>
            <a:ext cx="830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R" altLang="en-US" dirty="0"/>
              <a:t>나는 인간과 박쥐 유래의 </a:t>
            </a:r>
            <a:r>
              <a:rPr kumimoji="1" lang="en-US" altLang="ko-KR" dirty="0"/>
              <a:t>coronavirus</a:t>
            </a:r>
            <a:r>
              <a:rPr kumimoji="1" lang="ko-KR" altLang="en-US" dirty="0"/>
              <a:t>만 검색해서 </a:t>
            </a:r>
            <a:r>
              <a:rPr kumimoji="1" lang="en-US" altLang="ko-KR" dirty="0"/>
              <a:t>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만들고 싶다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라면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A2199-6E3F-4942-B263-F93F557FD82C}"/>
              </a:ext>
            </a:extLst>
          </p:cNvPr>
          <p:cNvSpPr txBox="1"/>
          <p:nvPr/>
        </p:nvSpPr>
        <p:spPr>
          <a:xfrm>
            <a:off x="2869983" y="5934677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이럴</a:t>
            </a:r>
            <a:r>
              <a:rPr kumimoji="1" lang="ko-KR" altLang="en-US" dirty="0"/>
              <a:t> 때 사용 가능한 명령어가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9683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C2FA3-50B0-564B-8E3E-E9201AC0D57F}"/>
              </a:ext>
            </a:extLst>
          </p:cNvPr>
          <p:cNvSpPr txBox="1"/>
          <p:nvPr/>
        </p:nvSpPr>
        <p:spPr>
          <a:xfrm>
            <a:off x="3877734" y="203200"/>
            <a:ext cx="1147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/>
              <a:t>grep </a:t>
            </a:r>
            <a:endParaRPr kumimoji="1" lang="ko-Kore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049DE-EEC6-FE4E-A58D-B9920F67A905}"/>
              </a:ext>
            </a:extLst>
          </p:cNvPr>
          <p:cNvSpPr txBox="1"/>
          <p:nvPr/>
        </p:nvSpPr>
        <p:spPr>
          <a:xfrm>
            <a:off x="2773072" y="1372197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찾을 대상이 되는 파일 이름 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8624-C4AB-A641-B9EE-EA2EF0E8AB23}"/>
              </a:ext>
            </a:extLst>
          </p:cNvPr>
          <p:cNvSpPr txBox="1"/>
          <p:nvPr/>
        </p:nvSpPr>
        <p:spPr>
          <a:xfrm>
            <a:off x="358522" y="2012834"/>
            <a:ext cx="6490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FASTA </a:t>
            </a:r>
            <a:r>
              <a:rPr kumimoji="1" lang="ko-KR" altLang="en-US" b="1" dirty="0"/>
              <a:t>파일은 헤더 </a:t>
            </a:r>
            <a:r>
              <a:rPr kumimoji="1" lang="en-US" altLang="ko-KR" b="1" dirty="0"/>
              <a:t>(&gt;</a:t>
            </a:r>
            <a:r>
              <a:rPr kumimoji="1" lang="ko-KR" altLang="en-US" b="1" dirty="0"/>
              <a:t> 로 시작하는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와 서열로 구성되어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ore-KR" b="1" dirty="0"/>
          </a:p>
          <a:p>
            <a:r>
              <a:rPr kumimoji="1" lang="ko-KR" altLang="en-US" b="1" dirty="0"/>
              <a:t>여러 </a:t>
            </a:r>
            <a:r>
              <a:rPr kumimoji="1" lang="en-US" altLang="ko-KR" b="1" dirty="0"/>
              <a:t>FASTA </a:t>
            </a:r>
            <a:r>
              <a:rPr kumimoji="1" lang="ko-KR" altLang="en-US" b="1" dirty="0"/>
              <a:t>파일의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헤더 내용을 출력해보자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450F30-49F7-3A45-809E-6978ED1C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14" t="-6200" r="10414" b="39227"/>
          <a:stretch/>
        </p:blipFill>
        <p:spPr>
          <a:xfrm>
            <a:off x="-497690" y="3244334"/>
            <a:ext cx="9144000" cy="3307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EBC66-2945-1D41-A18E-D5C824D00650}"/>
              </a:ext>
            </a:extLst>
          </p:cNvPr>
          <p:cNvSpPr txBox="1"/>
          <p:nvPr/>
        </p:nvSpPr>
        <p:spPr>
          <a:xfrm>
            <a:off x="358522" y="2995824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grep "&gt;" *.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fasta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3B2C3-985D-DB49-97DE-2D66236F2F53}"/>
              </a:ext>
            </a:extLst>
          </p:cNvPr>
          <p:cNvSpPr txBox="1"/>
          <p:nvPr/>
        </p:nvSpPr>
        <p:spPr>
          <a:xfrm>
            <a:off x="358522" y="137219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grep "</a:t>
            </a:r>
            <a:r>
              <a:rPr kumimoji="1" lang="ko-KR" alt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찾을 텍스트</a:t>
            </a:r>
            <a:r>
              <a:rPr kumimoji="1" lang="en-US" altLang="ko-Kore-KR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kumimoji="1" lang="ko-Kore-KR" altLang="en-US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914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ED237-9AF0-B940-82D3-7F58492B7FC2}"/>
              </a:ext>
            </a:extLst>
          </p:cNvPr>
          <p:cNvSpPr txBox="1"/>
          <p:nvPr/>
        </p:nvSpPr>
        <p:spPr>
          <a:xfrm>
            <a:off x="152400" y="491067"/>
            <a:ext cx="774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Header </a:t>
            </a:r>
            <a:r>
              <a:rPr kumimoji="1" lang="ko-KR" altLang="en-US" b="1" dirty="0"/>
              <a:t>내에 </a:t>
            </a:r>
            <a:r>
              <a:rPr kumimoji="1" lang="en-US" altLang="ko-Kore-KR" b="1" dirty="0"/>
              <a:t>OS=Human </a:t>
            </a:r>
            <a:r>
              <a:rPr kumimoji="1" lang="ko-KR" altLang="en-US" b="1" dirty="0"/>
              <a:t>이라는 것이 있는 파일이 인간 코로나바이러스이다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AEBB0-61D3-3541-AEC7-5CC1EB9E8EDA}"/>
              </a:ext>
            </a:extLst>
          </p:cNvPr>
          <p:cNvSpPr txBox="1"/>
          <p:nvPr/>
        </p:nvSpPr>
        <p:spPr>
          <a:xfrm>
            <a:off x="152400" y="982133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이것만을</a:t>
            </a:r>
            <a:r>
              <a:rPr kumimoji="1" lang="ko-KR" altLang="en-US" dirty="0"/>
              <a:t> 추출해 내려면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F1BCF-40B9-AE4E-975C-5900537801AA}"/>
              </a:ext>
            </a:extLst>
          </p:cNvPr>
          <p:cNvSpPr txBox="1"/>
          <p:nvPr/>
        </p:nvSpPr>
        <p:spPr>
          <a:xfrm>
            <a:off x="304877" y="1473199"/>
            <a:ext cx="5285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grep "&gt;" *.</a:t>
            </a:r>
            <a:r>
              <a:rPr lang="en" altLang="ko-Kore-KR" dirty="0" err="1">
                <a:latin typeface="Courier" pitchFamily="2" charset="0"/>
              </a:rPr>
              <a:t>fasta</a:t>
            </a:r>
            <a:r>
              <a:rPr lang="en" altLang="ko-Kore-KR" dirty="0">
                <a:latin typeface="Courier" pitchFamily="2" charset="0"/>
              </a:rPr>
              <a:t> | grep "OS=Human"   </a:t>
            </a:r>
          </a:p>
          <a:p>
            <a:endParaRPr kumimoji="1" lang="ko-Kore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506E4B7-5E5B-1B48-95BC-01062D983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530"/>
            <a:ext cx="9144000" cy="1222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263C74-5811-854B-8F86-2A9206DA8B8A}"/>
              </a:ext>
            </a:extLst>
          </p:cNvPr>
          <p:cNvSpPr txBox="1"/>
          <p:nvPr/>
        </p:nvSpPr>
        <p:spPr>
          <a:xfrm>
            <a:off x="212984" y="3526357"/>
            <a:ext cx="667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다시 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 이름만 </a:t>
            </a:r>
            <a:r>
              <a:rPr kumimoji="1" lang="ko-KR" altLang="en-US" dirty="0" err="1"/>
              <a:t>추출해내기</a:t>
            </a:r>
            <a:r>
              <a:rPr kumimoji="1" lang="ko-KR" altLang="en-US" dirty="0"/>
              <a:t> 위해서 </a:t>
            </a:r>
            <a:r>
              <a:rPr kumimoji="1" lang="en-US" altLang="ko-KR" dirty="0"/>
              <a:t>cut </a:t>
            </a:r>
            <a:r>
              <a:rPr kumimoji="1" lang="ko-KR" altLang="en-US" dirty="0"/>
              <a:t>명령어를 사용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D6A003-3F8B-E742-91BD-DCEA07AF4DE9}"/>
              </a:ext>
            </a:extLst>
          </p:cNvPr>
          <p:cNvSpPr txBox="1"/>
          <p:nvPr/>
        </p:nvSpPr>
        <p:spPr>
          <a:xfrm>
            <a:off x="3867665" y="4122105"/>
            <a:ext cx="516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‘:＇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제일 처음 나오는 부분을 </a:t>
            </a:r>
            <a:r>
              <a:rPr kumimoji="1" lang="ko-KR" altLang="en-US" dirty="0" err="1"/>
              <a:t>잘라냄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E42A9-2150-994F-88A8-6319095C18BB}"/>
              </a:ext>
            </a:extLst>
          </p:cNvPr>
          <p:cNvSpPr txBox="1"/>
          <p:nvPr/>
        </p:nvSpPr>
        <p:spPr>
          <a:xfrm>
            <a:off x="0" y="4632749"/>
            <a:ext cx="7491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grep "&gt;" *.</a:t>
            </a:r>
            <a:r>
              <a:rPr lang="en" altLang="ko-Kore-KR" dirty="0" err="1">
                <a:latin typeface="Courier" pitchFamily="2" charset="0"/>
              </a:rPr>
              <a:t>fasta</a:t>
            </a:r>
            <a:r>
              <a:rPr lang="en" altLang="ko-Kore-KR" dirty="0">
                <a:latin typeface="Courier" pitchFamily="2" charset="0"/>
              </a:rPr>
              <a:t> | grep "OS=Human" </a:t>
            </a:r>
            <a:r>
              <a:rPr lang="en" altLang="ko-Kore-KR" b="1" dirty="0">
                <a:solidFill>
                  <a:srgbClr val="FF0000"/>
                </a:solidFill>
                <a:latin typeface="Courier" pitchFamily="2" charset="0"/>
              </a:rPr>
              <a:t>| cut -d ":" -f 1 </a:t>
            </a:r>
          </a:p>
          <a:p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E158E7-DE1B-314E-AD5D-76F5F46CF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4600"/>
            <a:ext cx="6883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532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C9CE89-1D17-774F-BD20-A438E67C8601}"/>
              </a:ext>
            </a:extLst>
          </p:cNvPr>
          <p:cNvSpPr txBox="1"/>
          <p:nvPr/>
        </p:nvSpPr>
        <p:spPr>
          <a:xfrm>
            <a:off x="152400" y="491067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파일 목록을 저장하려면 이렇게 하면 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17941-0DCE-A842-A938-AA2EF48326F5}"/>
              </a:ext>
            </a:extLst>
          </p:cNvPr>
          <p:cNvSpPr txBox="1"/>
          <p:nvPr/>
        </p:nvSpPr>
        <p:spPr>
          <a:xfrm>
            <a:off x="338285" y="938138"/>
            <a:ext cx="792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dirty="0">
                <a:latin typeface="Consolas" panose="020B0609020204030204" pitchFamily="49" charset="0"/>
                <a:cs typeface="Consolas" panose="020B0609020204030204" pitchFamily="49" charset="0"/>
              </a:rPr>
              <a:t>grep "&gt;" *.</a:t>
            </a:r>
            <a:r>
              <a:rPr lang="en" altLang="ko-Kore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fasta</a:t>
            </a:r>
            <a:r>
              <a:rPr lang="en" altLang="ko-Kore-KR" sz="1600" dirty="0">
                <a:latin typeface="Consolas" panose="020B0609020204030204" pitchFamily="49" charset="0"/>
                <a:cs typeface="Consolas" panose="020B0609020204030204" pitchFamily="49" charset="0"/>
              </a:rPr>
              <a:t> | grep "OS=Human" </a:t>
            </a:r>
            <a:r>
              <a:rPr lang="en" altLang="ko-Kore-KR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| cut -d ":" -f 1</a:t>
            </a:r>
            <a:r>
              <a:rPr lang="ko-KR" alt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humanlist.txt</a:t>
            </a:r>
            <a:r>
              <a:rPr lang="en" altLang="ko-Kore-KR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endParaRPr kumimoji="1" lang="ko-Kore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817DF-86CF-E44C-B6FF-FBBC90BC4EB6}"/>
              </a:ext>
            </a:extLst>
          </p:cNvPr>
          <p:cNvSpPr txBox="1"/>
          <p:nvPr/>
        </p:nvSpPr>
        <p:spPr>
          <a:xfrm>
            <a:off x="0" y="1691396"/>
            <a:ext cx="550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목록에 있는 파일 내용물을 하나로 합치고 싶으면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7EB96-C492-D049-ACD2-7E6278E2332D}"/>
              </a:ext>
            </a:extLst>
          </p:cNvPr>
          <p:cNvSpPr txBox="1"/>
          <p:nvPr/>
        </p:nvSpPr>
        <p:spPr>
          <a:xfrm>
            <a:off x="186267" y="3617854"/>
            <a:ext cx="6526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 cat </a:t>
            </a:r>
            <a:r>
              <a:rPr lang="en" altLang="ko-Kore-KR" dirty="0" err="1">
                <a:latin typeface="Courier" pitchFamily="2" charset="0"/>
              </a:rPr>
              <a:t>humanlist.txt</a:t>
            </a:r>
            <a:r>
              <a:rPr lang="en" altLang="ko-Kore-KR" dirty="0">
                <a:latin typeface="Courier" pitchFamily="2" charset="0"/>
              </a:rPr>
              <a:t> | </a:t>
            </a:r>
            <a:r>
              <a:rPr lang="en" altLang="ko-Kore-KR" dirty="0" err="1">
                <a:latin typeface="Courier" pitchFamily="2" charset="0"/>
              </a:rPr>
              <a:t>xargs</a:t>
            </a:r>
            <a:r>
              <a:rPr lang="en" altLang="ko-Kore-KR" dirty="0">
                <a:latin typeface="Courier" pitchFamily="2" charset="0"/>
              </a:rPr>
              <a:t> cat &gt; </a:t>
            </a:r>
            <a:r>
              <a:rPr lang="en" altLang="ko-Kore-KR" dirty="0" err="1">
                <a:latin typeface="Courier" pitchFamily="2" charset="0"/>
              </a:rPr>
              <a:t>humanfasta.fa</a:t>
            </a:r>
            <a:endParaRPr lang="en" altLang="ko-Kore-KR" dirty="0">
              <a:latin typeface="Courier" pitchFamily="2" charset="0"/>
            </a:endParaRPr>
          </a:p>
          <a:p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341B9-ACAD-2549-8CE8-04841835EE5F}"/>
              </a:ext>
            </a:extLst>
          </p:cNvPr>
          <p:cNvSpPr txBox="1"/>
          <p:nvPr/>
        </p:nvSpPr>
        <p:spPr>
          <a:xfrm>
            <a:off x="226665" y="4981938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humanfasta.fa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1FEEA-5362-7F45-AE1B-0DBC516B4650}"/>
              </a:ext>
            </a:extLst>
          </p:cNvPr>
          <p:cNvSpPr txBox="1"/>
          <p:nvPr/>
        </p:nvSpPr>
        <p:spPr>
          <a:xfrm>
            <a:off x="-198785" y="6263144"/>
            <a:ext cx="326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  <a:r>
              <a:rPr kumimoji="1" lang="en-US" altLang="ko-Kore-KR" dirty="0"/>
              <a:t>.</a:t>
            </a:r>
            <a:r>
              <a:rPr kumimoji="1" lang="en-US" altLang="ko-Kore-KR" dirty="0" err="1"/>
              <a:t>fasta</a:t>
            </a:r>
            <a:r>
              <a:rPr kumimoji="1" lang="ko-KR" altLang="en-US" dirty="0"/>
              <a:t>에서 모든 헤더를 찾아서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B6FD9-5A6A-1E47-A522-6F94828BE8A4}"/>
              </a:ext>
            </a:extLst>
          </p:cNvPr>
          <p:cNvSpPr txBox="1"/>
          <p:nvPr/>
        </p:nvSpPr>
        <p:spPr>
          <a:xfrm>
            <a:off x="338285" y="2377626"/>
            <a:ext cx="7311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xargs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와 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을 사용함</a:t>
            </a:r>
            <a:endParaRPr kumimoji="1"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ko-Kore-KR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ko-Kore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xargs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는</a:t>
            </a:r>
            <a:r>
              <a:rPr kumimoji="1"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  pipe</a:t>
            </a:r>
            <a:r>
              <a:rPr kumimoji="1" lang="ko-KR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로 받는 내용물을 다음 명령어에 인수로 전달함 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9CD12-9BCE-EE4F-BCCE-4435BD6AC026}"/>
              </a:ext>
            </a:extLst>
          </p:cNvPr>
          <p:cNvSpPr txBox="1"/>
          <p:nvPr/>
        </p:nvSpPr>
        <p:spPr>
          <a:xfrm>
            <a:off x="284373" y="4146547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chemeClr val="accent3"/>
                </a:solidFill>
              </a:rPr>
              <a:t>Fasta</a:t>
            </a:r>
            <a:r>
              <a:rPr kumimoji="1" lang="en-US" altLang="ko-Kore-KR" sz="1400" dirty="0">
                <a:solidFill>
                  <a:schemeClr val="accent3"/>
                </a:solidFill>
              </a:rPr>
              <a:t> </a:t>
            </a:r>
            <a:r>
              <a:rPr kumimoji="1" lang="ko-KR" altLang="en-US" sz="1400" dirty="0">
                <a:solidFill>
                  <a:schemeClr val="accent3"/>
                </a:solidFill>
              </a:rPr>
              <a:t>파일 이름을 출력하고</a:t>
            </a:r>
            <a:endParaRPr kumimoji="1" lang="ko-Kore-KR" altLang="en-US" sz="14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16021-BE55-9940-8F7A-5B528B9D6C9C}"/>
              </a:ext>
            </a:extLst>
          </p:cNvPr>
          <p:cNvSpPr txBox="1"/>
          <p:nvPr/>
        </p:nvSpPr>
        <p:spPr>
          <a:xfrm>
            <a:off x="3101696" y="4146546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3"/>
                </a:solidFill>
              </a:rPr>
              <a:t>이 파일 이름의 내용을</a:t>
            </a:r>
            <a:endParaRPr kumimoji="1" lang="en-US" altLang="ko-KR" sz="1400" dirty="0">
              <a:solidFill>
                <a:schemeClr val="accent3"/>
              </a:solidFill>
            </a:endParaRPr>
          </a:p>
          <a:p>
            <a:r>
              <a:rPr kumimoji="1" lang="ko-KR" altLang="en-US" sz="1400" dirty="0">
                <a:solidFill>
                  <a:schemeClr val="accent3"/>
                </a:solidFill>
              </a:rPr>
              <a:t>다시 </a:t>
            </a:r>
            <a:r>
              <a:rPr kumimoji="1" lang="en-US" altLang="ko-KR" sz="1400" dirty="0">
                <a:solidFill>
                  <a:schemeClr val="accent3"/>
                </a:solidFill>
              </a:rPr>
              <a:t>cat </a:t>
            </a:r>
            <a:r>
              <a:rPr kumimoji="1" lang="ko-KR" altLang="en-US" sz="1400" dirty="0" err="1">
                <a:solidFill>
                  <a:schemeClr val="accent3"/>
                </a:solidFill>
              </a:rPr>
              <a:t>으로</a:t>
            </a:r>
            <a:r>
              <a:rPr kumimoji="1" lang="ko-KR" altLang="en-US" sz="1400" dirty="0">
                <a:solidFill>
                  <a:schemeClr val="accent3"/>
                </a:solidFill>
              </a:rPr>
              <a:t> 추출하여</a:t>
            </a:r>
            <a:endParaRPr kumimoji="1" lang="ko-Kore-KR" altLang="en-US" sz="14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DB1BDF-EEA6-8842-9AB2-F768FAE40FA7}"/>
              </a:ext>
            </a:extLst>
          </p:cNvPr>
          <p:cNvSpPr txBox="1"/>
          <p:nvPr/>
        </p:nvSpPr>
        <p:spPr>
          <a:xfrm>
            <a:off x="6887936" y="3632449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3"/>
                </a:solidFill>
              </a:rPr>
              <a:t>ㅗ</a:t>
            </a:r>
            <a:r>
              <a:rPr kumimoji="1" lang="en-US" altLang="ko-Kore-KR" sz="1400" dirty="0" err="1">
                <a:solidFill>
                  <a:schemeClr val="accent3"/>
                </a:solidFill>
              </a:rPr>
              <a:t>umanfasta.fa</a:t>
            </a:r>
            <a:r>
              <a:rPr kumimoji="1" lang="ko-KR" altLang="en-US" sz="1400" dirty="0">
                <a:solidFill>
                  <a:schemeClr val="accent3"/>
                </a:solidFill>
              </a:rPr>
              <a:t>로 저장</a:t>
            </a:r>
            <a:endParaRPr kumimoji="1" lang="ko-Kore-KR" alt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11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D5794A-A9D7-8E4F-873D-9A68519E6FB8}"/>
              </a:ext>
            </a:extLst>
          </p:cNvPr>
          <p:cNvSpPr txBox="1"/>
          <p:nvPr/>
        </p:nvSpPr>
        <p:spPr>
          <a:xfrm>
            <a:off x="2706721" y="418930"/>
            <a:ext cx="4179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한</a:t>
            </a:r>
            <a:r>
              <a:rPr kumimoji="1" lang="ko-KR" altLang="en-US" sz="2800" b="1" dirty="0"/>
              <a:t> 줄의 명령어로 만들면 </a:t>
            </a:r>
            <a:endParaRPr kumimoji="1" lang="ko-Kore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0C878-55FF-8F48-8704-B1AEE025A49A}"/>
              </a:ext>
            </a:extLst>
          </p:cNvPr>
          <p:cNvSpPr txBox="1"/>
          <p:nvPr/>
        </p:nvSpPr>
        <p:spPr>
          <a:xfrm>
            <a:off x="0" y="1589152"/>
            <a:ext cx="9161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grep "&gt;" *.</a:t>
            </a:r>
            <a:r>
              <a:rPr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fasta</a:t>
            </a:r>
            <a:r>
              <a:rPr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grep "OS=Human" | cut -d ":" -f 1 | </a:t>
            </a:r>
            <a:r>
              <a:rPr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xargs</a:t>
            </a:r>
            <a:r>
              <a:rPr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cat &gt; </a:t>
            </a:r>
            <a:r>
              <a:rPr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humanfasta.fa</a:t>
            </a:r>
            <a:endParaRPr lang="en" altLang="ko-Kore-KR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ko-Kore-KR" alt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4478D-3D31-C044-845B-1CEC7D795935}"/>
              </a:ext>
            </a:extLst>
          </p:cNvPr>
          <p:cNvSpPr txBox="1"/>
          <p:nvPr/>
        </p:nvSpPr>
        <p:spPr>
          <a:xfrm>
            <a:off x="0" y="2371746"/>
            <a:ext cx="871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grep "&gt;" *.</a:t>
            </a:r>
            <a:r>
              <a:rPr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fasta</a:t>
            </a:r>
            <a:r>
              <a:rPr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grep "OS=</a:t>
            </a:r>
            <a:r>
              <a:rPr lang="en-US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Bat</a:t>
            </a:r>
            <a:r>
              <a:rPr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| cut -d ":" -f 1 | </a:t>
            </a:r>
            <a:r>
              <a:rPr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xargs</a:t>
            </a:r>
            <a:r>
              <a:rPr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cat &gt; </a:t>
            </a:r>
            <a:r>
              <a:rPr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batfasta.fa</a:t>
            </a:r>
            <a:endParaRPr lang="en" altLang="ko-Kore-KR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ko-Kore-KR" alt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56331B-5293-FB4C-AE29-178C0F628472}"/>
              </a:ext>
            </a:extLst>
          </p:cNvPr>
          <p:cNvSpPr txBox="1"/>
          <p:nvPr/>
        </p:nvSpPr>
        <p:spPr>
          <a:xfrm>
            <a:off x="25305" y="3268933"/>
            <a:ext cx="5009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kumimoji="1"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humanfasta.fa</a:t>
            </a:r>
            <a:r>
              <a:rPr kumimoji="1"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batfasta.fa</a:t>
            </a:r>
            <a:r>
              <a:rPr kumimoji="1"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kumimoji="1"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humanbat.fa</a:t>
            </a:r>
            <a:endParaRPr kumimoji="1" lang="ko-Kore-KR" alt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41A594-7F70-5B44-B484-24C4BD7AE071}"/>
              </a:ext>
            </a:extLst>
          </p:cNvPr>
          <p:cNvSpPr txBox="1"/>
          <p:nvPr/>
        </p:nvSpPr>
        <p:spPr>
          <a:xfrm>
            <a:off x="25305" y="4125668"/>
            <a:ext cx="6917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kumimoji="1"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humanbat.fa</a:t>
            </a:r>
            <a:r>
              <a:rPr kumimoji="1"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kumimoji="1"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humanalign.fa</a:t>
            </a:r>
            <a:r>
              <a:rPr kumimoji="1"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--threads=8 --force</a:t>
            </a:r>
            <a:endParaRPr kumimoji="1" lang="ko-Kore-KR" alt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9A9E0-05F3-EB4D-8AD5-340E5EB5859B}"/>
              </a:ext>
            </a:extLst>
          </p:cNvPr>
          <p:cNvSpPr txBox="1"/>
          <p:nvPr/>
        </p:nvSpPr>
        <p:spPr>
          <a:xfrm>
            <a:off x="-114959" y="2002414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+mj-ea"/>
                <a:ea typeface="+mj-ea"/>
              </a:rPr>
              <a:t>＇</a:t>
            </a:r>
            <a:r>
              <a:rPr kumimoji="1" lang="ko-KR" altLang="en-US" b="1" dirty="0">
                <a:latin typeface="+mj-ea"/>
                <a:ea typeface="+mj-ea"/>
              </a:rPr>
              <a:t>박쥐</a:t>
            </a:r>
            <a:r>
              <a:rPr kumimoji="1" lang="en-US" altLang="ko-KR" b="1" dirty="0">
                <a:latin typeface="+mj-ea"/>
                <a:ea typeface="+mj-ea"/>
              </a:rPr>
              <a:t>’</a:t>
            </a:r>
            <a:r>
              <a:rPr kumimoji="1" lang="ko-KR" altLang="en-US" b="1" dirty="0">
                <a:latin typeface="+mj-ea"/>
                <a:ea typeface="+mj-ea"/>
              </a:rPr>
              <a:t> 의 </a:t>
            </a:r>
            <a:r>
              <a:rPr kumimoji="1" lang="ko-KR" altLang="en-US" b="1" dirty="0" err="1">
                <a:latin typeface="+mj-ea"/>
                <a:ea typeface="+mj-ea"/>
              </a:rPr>
              <a:t>서열만을</a:t>
            </a:r>
            <a:r>
              <a:rPr kumimoji="1" lang="ko-KR" altLang="en-US" b="1" dirty="0">
                <a:latin typeface="+mj-ea"/>
                <a:ea typeface="+mj-ea"/>
              </a:rPr>
              <a:t> 검색하여 </a:t>
            </a:r>
            <a:r>
              <a:rPr kumimoji="1" lang="en-US" altLang="ko-KR" b="1" dirty="0" err="1">
                <a:latin typeface="+mj-ea"/>
                <a:ea typeface="+mj-ea"/>
              </a:rPr>
              <a:t>batfasta.fa</a:t>
            </a:r>
            <a:r>
              <a:rPr kumimoji="1" lang="ko-KR" altLang="en-US" b="1" dirty="0">
                <a:latin typeface="+mj-ea"/>
                <a:ea typeface="+mj-ea"/>
              </a:rPr>
              <a:t>로 저장</a:t>
            </a:r>
            <a:endParaRPr kumimoji="1" lang="ko-Kore-KR" altLang="en-US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B27CFB-EF08-BC4A-866B-C0FA53F8A062}"/>
              </a:ext>
            </a:extLst>
          </p:cNvPr>
          <p:cNvSpPr txBox="1"/>
          <p:nvPr/>
        </p:nvSpPr>
        <p:spPr>
          <a:xfrm>
            <a:off x="0" y="2956521"/>
            <a:ext cx="5212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+mj-ea"/>
                <a:ea typeface="+mj-ea"/>
              </a:rPr>
              <a:t>인간과</a:t>
            </a:r>
            <a:r>
              <a:rPr kumimoji="1" lang="ko-KR" altLang="en-US" b="1" dirty="0">
                <a:latin typeface="+mj-ea"/>
                <a:ea typeface="+mj-ea"/>
              </a:rPr>
              <a:t> 박쥐 서열을 합쳐서 </a:t>
            </a:r>
            <a:r>
              <a:rPr kumimoji="1" lang="en-US" altLang="ko-KR" b="1" dirty="0" err="1">
                <a:latin typeface="+mj-ea"/>
                <a:ea typeface="+mj-ea"/>
              </a:rPr>
              <a:t>humanbat.fa</a:t>
            </a:r>
            <a:r>
              <a:rPr kumimoji="1" lang="ko-KR" altLang="en-US" b="1" dirty="0">
                <a:latin typeface="+mj-ea"/>
                <a:ea typeface="+mj-ea"/>
              </a:rPr>
              <a:t>로 저장</a:t>
            </a:r>
            <a:endParaRPr kumimoji="1" lang="ko-Kore-KR" altLang="en-US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0838A-6C9A-1F4A-98F4-61F3DDC58CA6}"/>
              </a:ext>
            </a:extLst>
          </p:cNvPr>
          <p:cNvSpPr txBox="1"/>
          <p:nvPr/>
        </p:nvSpPr>
        <p:spPr>
          <a:xfrm>
            <a:off x="-36924" y="379597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latin typeface="+mj-ea"/>
                <a:ea typeface="+mj-ea"/>
              </a:rPr>
              <a:t>clustalo</a:t>
            </a:r>
            <a:r>
              <a:rPr kumimoji="1" lang="en-US" altLang="ko-Kore-KR" b="1" dirty="0">
                <a:latin typeface="+mj-ea"/>
                <a:ea typeface="+mj-ea"/>
              </a:rPr>
              <a:t>  </a:t>
            </a:r>
            <a:r>
              <a:rPr kumimoji="1" lang="ko-KR" altLang="en-US" b="1" dirty="0">
                <a:latin typeface="+mj-ea"/>
                <a:ea typeface="+mj-ea"/>
              </a:rPr>
              <a:t>실행</a:t>
            </a:r>
            <a:endParaRPr kumimoji="1" lang="ko-Kore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1464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7299" y="318449"/>
            <a:ext cx="2988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이번 주의 목표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378" y="2877658"/>
            <a:ext cx="55451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이를 이용하여 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Arial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>
                <a:latin typeface="Arial"/>
                <a:cs typeface="Arial"/>
              </a:rPr>
              <a:t>로 특정한 서열을 검색하고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>
                <a:latin typeface="Arial"/>
                <a:cs typeface="Arial"/>
              </a:rPr>
              <a:t>BLAST </a:t>
            </a:r>
            <a:r>
              <a:rPr lang="ko-KR" altLang="en-US" b="1" dirty="0">
                <a:latin typeface="Arial"/>
                <a:cs typeface="Arial"/>
              </a:rPr>
              <a:t>결과에서 필요한 정보만을 추출하여 </a:t>
            </a:r>
            <a:endParaRPr lang="en-US" altLang="ko-KR" b="1" dirty="0">
              <a:latin typeface="Arial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b="1" dirty="0">
                <a:latin typeface="Arial"/>
                <a:cs typeface="Arial"/>
              </a:rPr>
              <a:t>서열을 </a:t>
            </a:r>
            <a:r>
              <a:rPr lang="ko-KR" altLang="en-US" b="1" dirty="0" err="1">
                <a:latin typeface="Arial"/>
                <a:cs typeface="Arial"/>
              </a:rPr>
              <a:t>다운로드받고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 err="1">
                <a:latin typeface="Arial"/>
                <a:cs typeface="Arial"/>
              </a:rPr>
              <a:t>Clustalo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로 </a:t>
            </a:r>
            <a:r>
              <a:rPr lang="en-US" altLang="ko-KR" b="1" dirty="0">
                <a:latin typeface="Arial"/>
                <a:cs typeface="Arial"/>
              </a:rPr>
              <a:t>MSA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만든다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B5827-4EC2-F74E-A3A3-3B9911AFEB38}"/>
              </a:ext>
            </a:extLst>
          </p:cNvPr>
          <p:cNvSpPr txBox="1"/>
          <p:nvPr/>
        </p:nvSpPr>
        <p:spPr>
          <a:xfrm>
            <a:off x="92378" y="1395812"/>
            <a:ext cx="865499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BLAST </a:t>
            </a:r>
            <a:r>
              <a:rPr kumimoji="1" lang="ko-Kore-KR" altLang="en-US" b="1" dirty="0"/>
              <a:t>를</a:t>
            </a:r>
            <a:r>
              <a:rPr kumimoji="1" lang="ko-KR" altLang="en-US" b="1" dirty="0"/>
              <a:t> 자신의 개인 컴퓨터에 설치하고</a:t>
            </a:r>
            <a:r>
              <a:rPr kumimoji="1" lang="en-US" altLang="ko-KR" b="1" dirty="0"/>
              <a:t>, 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만듬</a:t>
            </a:r>
            <a:endParaRPr kumimoji="1"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이 결과를 해석하고 원하는 데이터만을 추출하기 위하여 필요한 유닉스 명령어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여러 명령어를 합쳐서 한번에 수행될 수 있도록 하는 </a:t>
            </a:r>
            <a:r>
              <a:rPr lang="en-US" altLang="ko-KR" b="1" dirty="0">
                <a:latin typeface="Arial"/>
                <a:cs typeface="Arial"/>
              </a:rPr>
              <a:t>‘</a:t>
            </a:r>
            <a:r>
              <a:rPr lang="ko-KR" altLang="en-US" b="1" dirty="0">
                <a:latin typeface="Arial"/>
                <a:cs typeface="Arial"/>
              </a:rPr>
              <a:t>쉘 스크립트</a:t>
            </a:r>
            <a:r>
              <a:rPr lang="en-US" altLang="ko-KR" b="1" dirty="0">
                <a:latin typeface="Arial"/>
                <a:cs typeface="Arial"/>
              </a:rPr>
              <a:t>’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(Shell Script)</a:t>
            </a:r>
          </a:p>
          <a:p>
            <a:pPr>
              <a:lnSpc>
                <a:spcPct val="150000"/>
              </a:lnSpc>
            </a:pP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6F8A5-90F0-484B-980E-CDC4B1B55ED8}"/>
              </a:ext>
            </a:extLst>
          </p:cNvPr>
          <p:cNvSpPr txBox="1"/>
          <p:nvPr/>
        </p:nvSpPr>
        <p:spPr>
          <a:xfrm>
            <a:off x="1603150" y="6085490"/>
            <a:ext cx="561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3"/>
                </a:solidFill>
              </a:rPr>
              <a:t>이</a:t>
            </a:r>
            <a:r>
              <a:rPr kumimoji="1" lang="ko-KR" altLang="en-US" b="1" dirty="0">
                <a:solidFill>
                  <a:schemeClr val="accent3"/>
                </a:solidFill>
              </a:rPr>
              <a:t> 모든 과정을 한번에 수행할 수 있도록 만들어 보자</a:t>
            </a:r>
            <a:r>
              <a:rPr kumimoji="1" lang="en-US" altLang="ko-KR" b="1" dirty="0">
                <a:solidFill>
                  <a:schemeClr val="accent3"/>
                </a:solidFill>
              </a:rPr>
              <a:t>!</a:t>
            </a:r>
            <a:endParaRPr kumimoji="1" lang="ko-Kore-KR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738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767913" y="-56267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다른 예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11" y="1659466"/>
            <a:ext cx="84048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문제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단백질 서열을 가지고 있고</a:t>
            </a:r>
            <a:r>
              <a:rPr lang="en-US" altLang="ko-KR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 이 단백질과 </a:t>
            </a:r>
            <a:r>
              <a:rPr lang="ko-KR" altLang="en-US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상동성이</a:t>
            </a:r>
            <a:r>
              <a:rPr lang="ko-KR" altLang="en-US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 있는 단백질 구조를 찾고 싶음 </a:t>
            </a:r>
            <a:endParaRPr lang="en-US" altLang="ko-KR" dirty="0">
              <a:solidFill>
                <a:schemeClr val="accent3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solidFill>
                <a:schemeClr val="accent3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서열과 </a:t>
            </a:r>
            <a:r>
              <a:rPr lang="ko-KR" altLang="en-US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상동성이</a:t>
            </a:r>
            <a:r>
              <a:rPr lang="ko-KR" altLang="en-US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 있는 단백질 구조를 모두 다운로드하고 싶으면 어떻게 하나</a:t>
            </a:r>
            <a:r>
              <a:rPr lang="en-US" altLang="ko-KR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r>
              <a:rPr lang="ko-KR" altLang="en-US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solidFill>
                <a:schemeClr val="accent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290" y="3557637"/>
            <a:ext cx="64814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단백질 구조의 아미노산 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BLAST DB</a:t>
            </a:r>
            <a:r>
              <a:rPr lang="ko-KR" altLang="en-US" sz="2000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이용하여 검색</a:t>
            </a:r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이 결과를 이용하여 단백질 구조 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ID</a:t>
            </a:r>
            <a:r>
              <a:rPr lang="ko-KR" altLang="en-US" sz="2000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추출 </a:t>
            </a:r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3.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 단백질 구조를 다운로드 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7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단백질 구조의 아미노산 서열을 어떻게 검색하는가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1511" y="1614311"/>
            <a:ext cx="73619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NCBI BLAST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데이터베이스에는 </a:t>
            </a:r>
            <a:r>
              <a:rPr lang="en-US" sz="2000" b="1" dirty="0" err="1">
                <a:latin typeface="Arial" charset="0"/>
                <a:ea typeface="Arial" charset="0"/>
                <a:cs typeface="Arial" charset="0"/>
              </a:rPr>
              <a:t>pdbaa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라는 데이터베이스가 있다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단백질 구조 데이터베이스인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PDB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 있는 모든 아미노산 서열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0533" y="2561072"/>
            <a:ext cx="62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ftp.ncbi.nlm.nih.gov</a:t>
            </a:r>
            <a:r>
              <a:rPr lang="en-US" dirty="0"/>
              <a:t>/blast/</a:t>
            </a:r>
            <a:r>
              <a:rPr lang="en-US" dirty="0" err="1"/>
              <a:t>db</a:t>
            </a:r>
            <a:r>
              <a:rPr lang="en-US" dirty="0"/>
              <a:t>/FASTA/</a:t>
            </a:r>
            <a:r>
              <a:rPr lang="en-US" dirty="0" err="1"/>
              <a:t>pdbaa.gz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533" y="4036553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>
                <a:latin typeface="Courier New" charset="0"/>
                <a:ea typeface="Courier New" charset="0"/>
                <a:cs typeface="Courier New" charset="0"/>
              </a:rPr>
              <a:t>cd ~/ncbi-blast-2.11.0+/</a:t>
            </a:r>
            <a:r>
              <a:rPr lang="cs-CZ" sz="1400" dirty="0" err="1">
                <a:latin typeface="Courier New" charset="0"/>
                <a:ea typeface="Courier New" charset="0"/>
                <a:cs typeface="Courier New" charset="0"/>
              </a:rPr>
              <a:t>db</a:t>
            </a:r>
            <a:endParaRPr lang="cs-CZ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curl -O https://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ftp.ncbi.nlm.nih.gov</a:t>
            </a:r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/blast/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db</a:t>
            </a:r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/FASTA/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pdbaa.gz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gunzip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pdbaa.gz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makeblastdb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–in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pdbaa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–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dbtype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prot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425" y="3397568"/>
            <a:ext cx="652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이것을 다운로드 받아서 이전에 한 것처럼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BLAST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db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만들자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41D5B8-77A4-E44F-B45A-4D66B45D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2679"/>
            <a:ext cx="9144000" cy="6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67" y="384604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코로나바이러스 스파이크 단백질로 다시 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BLAST</a:t>
            </a: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 검색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255" y="1825974"/>
            <a:ext cx="858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blastp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-query P0DTC2.fasta -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pdbaa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-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evalue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1e-5 -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outfmt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6 -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num_threads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2B8F4-15EA-E044-828A-6DC4D4AFE5A6}"/>
              </a:ext>
            </a:extLst>
          </p:cNvPr>
          <p:cNvSpPr txBox="1"/>
          <p:nvPr/>
        </p:nvSpPr>
        <p:spPr>
          <a:xfrm>
            <a:off x="711200" y="1257076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이전과는</a:t>
            </a:r>
            <a:r>
              <a:rPr kumimoji="1" lang="ko-KR" altLang="en-US" b="1" dirty="0"/>
              <a:t> 달리 </a:t>
            </a:r>
            <a:r>
              <a:rPr kumimoji="1" lang="en-US" altLang="ko-KR" b="1" dirty="0" err="1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pdbaa</a:t>
            </a:r>
            <a:r>
              <a:rPr kumimoji="1" lang="ko-KR" altLang="en-US" b="1" dirty="0"/>
              <a:t>로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바꾸어 새로 만든 </a:t>
            </a:r>
            <a:r>
              <a:rPr kumimoji="1" lang="en-US" altLang="ko-KR" b="1" dirty="0" err="1"/>
              <a:t>db</a:t>
            </a:r>
            <a:r>
              <a:rPr kumimoji="1" lang="ko-KR" altLang="en-US" b="1" dirty="0"/>
              <a:t>로 검색한다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6" name="그림 5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0736A60F-4006-7D4A-917A-CCCAFF6B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" y="2714324"/>
            <a:ext cx="9144000" cy="3517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38262-58D0-024F-8BD1-ABF40471AEDE}"/>
              </a:ext>
            </a:extLst>
          </p:cNvPr>
          <p:cNvSpPr/>
          <p:nvPr/>
        </p:nvSpPr>
        <p:spPr>
          <a:xfrm>
            <a:off x="1710267" y="2625216"/>
            <a:ext cx="728133" cy="36067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C0799-1EE4-D349-AAC6-E922A81CC5D9}"/>
              </a:ext>
            </a:extLst>
          </p:cNvPr>
          <p:cNvSpPr txBox="1"/>
          <p:nvPr/>
        </p:nvSpPr>
        <p:spPr>
          <a:xfrm>
            <a:off x="1094260" y="633412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PDB id</a:t>
            </a:r>
            <a:r>
              <a:rPr kumimoji="1" lang="ko-KR" altLang="en-US" dirty="0"/>
              <a:t>는 이것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2B67A-51F0-6F4D-A1B9-245B9649AF73}"/>
              </a:ext>
            </a:extLst>
          </p:cNvPr>
          <p:cNvSpPr txBox="1"/>
          <p:nvPr/>
        </p:nvSpPr>
        <p:spPr>
          <a:xfrm>
            <a:off x="5472670" y="6412419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E-value</a:t>
            </a:r>
            <a:r>
              <a:rPr kumimoji="1" lang="en-US" altLang="ko-KR" dirty="0"/>
              <a:t>=0</a:t>
            </a:r>
            <a:r>
              <a:rPr kumimoji="1" lang="ko-KR" altLang="en-US" dirty="0"/>
              <a:t> 완전 매칭되는 단백질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BA92FB-1138-B641-8ECB-1D2F616AE2D8}"/>
              </a:ext>
            </a:extLst>
          </p:cNvPr>
          <p:cNvSpPr/>
          <p:nvPr/>
        </p:nvSpPr>
        <p:spPr>
          <a:xfrm>
            <a:off x="7065838" y="2813065"/>
            <a:ext cx="854843" cy="36067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54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2BEF29-A1C7-5543-B9F8-3AE2CB9A3274}"/>
              </a:ext>
            </a:extLst>
          </p:cNvPr>
          <p:cNvSpPr txBox="1"/>
          <p:nvPr/>
        </p:nvSpPr>
        <p:spPr>
          <a:xfrm>
            <a:off x="130612" y="1072212"/>
            <a:ext cx="8589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blastp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-query P0DTC2.fasta -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pdbaa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-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evalue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1e</a:t>
            </a:r>
            <a:r>
              <a:rPr lang="en-US" altLang="ko-KR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-100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-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outfmt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6 -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num_threads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8</a:t>
            </a:r>
            <a:r>
              <a:rPr lang="ko-KR" alt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&gt;</a:t>
            </a:r>
            <a:r>
              <a:rPr lang="en-US" altLang="ko-KR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blastoutput.txt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ea typeface="Arial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88484-DA87-8B4A-83E7-69EEDBBD9B40}"/>
              </a:ext>
            </a:extLst>
          </p:cNvPr>
          <p:cNvSpPr txBox="1"/>
          <p:nvPr/>
        </p:nvSpPr>
        <p:spPr>
          <a:xfrm>
            <a:off x="698843" y="380919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BLAST </a:t>
            </a:r>
            <a:r>
              <a:rPr kumimoji="1" lang="ko-KR" altLang="en-US" b="1" dirty="0"/>
              <a:t>결과물을 </a:t>
            </a:r>
            <a:r>
              <a:rPr kumimoji="1" lang="en-US" altLang="ko-KR" b="1" dirty="0" err="1"/>
              <a:t>blastoutput.txt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로 저장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EE00F-41C3-6642-9C59-72170E7FBADA}"/>
              </a:ext>
            </a:extLst>
          </p:cNvPr>
          <p:cNvSpPr txBox="1"/>
          <p:nvPr/>
        </p:nvSpPr>
        <p:spPr>
          <a:xfrm>
            <a:off x="130612" y="2192464"/>
            <a:ext cx="4448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" altLang="ko-Kore-K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r>
              <a:rPr lang="en" altLang="ko-Kore-K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cut -d$'\t' -f 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42F3D3-28A5-0446-83B0-AECB267F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71" y="2607276"/>
            <a:ext cx="469471" cy="3967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0EBB6-661C-2645-9EAE-041C38C7B521}"/>
              </a:ext>
            </a:extLst>
          </p:cNvPr>
          <p:cNvSpPr txBox="1"/>
          <p:nvPr/>
        </p:nvSpPr>
        <p:spPr>
          <a:xfrm>
            <a:off x="1989454" y="4406126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PDB ID</a:t>
            </a:r>
            <a:r>
              <a:rPr kumimoji="1" lang="ko-KR" altLang="en-US" b="1" dirty="0"/>
              <a:t>만을 출력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F4FFE-6EEF-9F43-8E3B-0F6E95A0512E}"/>
              </a:ext>
            </a:extLst>
          </p:cNvPr>
          <p:cNvSpPr txBox="1"/>
          <p:nvPr/>
        </p:nvSpPr>
        <p:spPr>
          <a:xfrm>
            <a:off x="4572000" y="2192464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>
                <a:latin typeface="Consolas" panose="020B0609020204030204" pitchFamily="49" charset="0"/>
                <a:cs typeface="Consolas" panose="020B0609020204030204" pitchFamily="49" charset="0"/>
              </a:rPr>
              <a:t>| cut -d '_' -f 1</a:t>
            </a:r>
            <a:endParaRPr kumimoji="1" lang="ko-Kore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D2F387-7522-5F40-9E7D-13B055C6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428" y="2704015"/>
            <a:ext cx="385148" cy="3967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B91E61-22CB-2B4E-ABA2-B1A7BEB98E1A}"/>
              </a:ext>
            </a:extLst>
          </p:cNvPr>
          <p:cNvSpPr txBox="1"/>
          <p:nvPr/>
        </p:nvSpPr>
        <p:spPr>
          <a:xfrm>
            <a:off x="5475881" y="4267626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PDB ID 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뒤의 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Chain 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을 없앰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2D12E-19EE-B24E-86AF-D46469702482}"/>
              </a:ext>
            </a:extLst>
          </p:cNvPr>
          <p:cNvSpPr txBox="1"/>
          <p:nvPr/>
        </p:nvSpPr>
        <p:spPr>
          <a:xfrm>
            <a:off x="6664239" y="2200694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kumimoji="1" lang="en" altLang="ko-Kore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uniq</a:t>
            </a:r>
            <a:endParaRPr kumimoji="1" lang="ko-Kore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9FB460-CBB6-624F-BD0F-83177B75B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133" y="2612878"/>
            <a:ext cx="441991" cy="41493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01DD12-3392-C54E-9D03-5AA0F493D75C}"/>
              </a:ext>
            </a:extLst>
          </p:cNvPr>
          <p:cNvSpPr txBox="1"/>
          <p:nvPr/>
        </p:nvSpPr>
        <p:spPr>
          <a:xfrm>
            <a:off x="7887981" y="426762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중복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삭제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0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4" grpId="0"/>
      <p:bldP spid="15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CAD141-8D0C-1E41-8123-BEC1EC8AAB08}"/>
              </a:ext>
            </a:extLst>
          </p:cNvPr>
          <p:cNvSpPr txBox="1"/>
          <p:nvPr/>
        </p:nvSpPr>
        <p:spPr>
          <a:xfrm>
            <a:off x="998410" y="684999"/>
            <a:ext cx="6726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" altLang="ko-Kore-KR" sz="12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blastoutput.txt</a:t>
            </a:r>
            <a:r>
              <a:rPr lang="en" altLang="ko-Kore-KR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cut -d$'\t' -f 2 | cut -d '_' -f 1 | </a:t>
            </a:r>
            <a:r>
              <a:rPr lang="en" altLang="ko-Kore-KR" sz="12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</a:t>
            </a:r>
            <a:r>
              <a:rPr lang="en" altLang="ko-Kore-KR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" altLang="ko-Kore-KR" sz="12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pdblist.txt</a:t>
            </a:r>
            <a:endParaRPr lang="en" altLang="ko-Kore-KR" sz="12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ko-Kore-KR" altLang="en-US" sz="12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897A0-8355-054D-B25D-2856F54221BC}"/>
              </a:ext>
            </a:extLst>
          </p:cNvPr>
          <p:cNvSpPr txBox="1"/>
          <p:nvPr/>
        </p:nvSpPr>
        <p:spPr>
          <a:xfrm>
            <a:off x="998410" y="220980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Pdblist.txt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라는 이름으로 저장한다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F87A598-CCA4-4B41-BF4A-72C51453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56" y="1588667"/>
            <a:ext cx="6080287" cy="3447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24298-3957-9941-94D4-6E8AF90045C3}"/>
              </a:ext>
            </a:extLst>
          </p:cNvPr>
          <p:cNvSpPr txBox="1"/>
          <p:nvPr/>
        </p:nvSpPr>
        <p:spPr>
          <a:xfrm>
            <a:off x="1197406" y="5200547"/>
            <a:ext cx="632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RCSB PDB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PDB ID</a:t>
            </a:r>
            <a:r>
              <a:rPr kumimoji="1" lang="ko-KR" altLang="en-US" dirty="0"/>
              <a:t>로 검색하여 다운로드할 수도 있겠지만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22395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6253" y="608568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명령어로 다운로드 받기 위해서는 다음 주소를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curl 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을 이용하여 다운로드 받는다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436" y="1925911"/>
            <a:ext cx="299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PDB ID : 6ACC </a:t>
            </a:r>
            <a:r>
              <a:rPr lang="ko-KR" altLang="en-US" b="1" dirty="0"/>
              <a:t>의 경우에는</a:t>
            </a:r>
            <a:r>
              <a:rPr lang="en-US" altLang="ko-KR" b="1" dirty="0"/>
              <a:t>….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8756" y="1122870"/>
            <a:ext cx="550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files.rcsb.org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/download/</a:t>
            </a:r>
            <a:r>
              <a:rPr lang="en" altLang="ko-Kore-KR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PDBID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.pdb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67673-F750-F34F-8086-3088E596D504}"/>
              </a:ext>
            </a:extLst>
          </p:cNvPr>
          <p:cNvSpPr txBox="1"/>
          <p:nvPr/>
        </p:nvSpPr>
        <p:spPr>
          <a:xfrm>
            <a:off x="267436" y="2596923"/>
            <a:ext cx="6389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curl -O https://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files.rcsb.org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/download/6ACC.pdb </a:t>
            </a:r>
          </a:p>
          <a:p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5BA02-A884-1348-8071-9DE22F429F45}"/>
              </a:ext>
            </a:extLst>
          </p:cNvPr>
          <p:cNvSpPr txBox="1"/>
          <p:nvPr/>
        </p:nvSpPr>
        <p:spPr>
          <a:xfrm>
            <a:off x="2151765" y="321529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이전의 스크립트를 수정하자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5711D-8EE0-0D4D-A865-A0863B01C356}"/>
              </a:ext>
            </a:extLst>
          </p:cNvPr>
          <p:cNvSpPr txBox="1"/>
          <p:nvPr/>
        </p:nvSpPr>
        <p:spPr>
          <a:xfrm>
            <a:off x="308756" y="3985114"/>
            <a:ext cx="6389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while read p;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   echo $p</a:t>
            </a: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   curl -O https://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files.rcsb.org</a:t>
            </a:r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/download/$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p.pdb</a:t>
            </a:r>
            <a:endParaRPr lang="en" altLang="ko-Kore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done &lt;</a:t>
            </a:r>
            <a:r>
              <a:rPr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pdblist.txt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82D8C-EFA2-0249-8A98-0EC9BC27C2D3}"/>
              </a:ext>
            </a:extLst>
          </p:cNvPr>
          <p:cNvSpPr txBox="1"/>
          <p:nvPr/>
        </p:nvSpPr>
        <p:spPr>
          <a:xfrm>
            <a:off x="267436" y="5735130"/>
            <a:ext cx="675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pdbdownload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로 저장하고 </a:t>
            </a:r>
            <a:r>
              <a:rPr kumimoji="1"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chmod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+x </a:t>
            </a:r>
            <a:r>
              <a:rPr kumimoji="1"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pdbdownload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424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94552" y="286834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다운로드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F0CD386B-1BE1-F440-AE76-5A0EAE8A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64167"/>
            <a:ext cx="90678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19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명판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61B9E18-B6C7-E243-9B60-CB84B404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9350"/>
            <a:ext cx="7467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016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ECE43-4CC3-3847-ABFD-2A2DDA024315}"/>
              </a:ext>
            </a:extLst>
          </p:cNvPr>
          <p:cNvSpPr txBox="1"/>
          <p:nvPr/>
        </p:nvSpPr>
        <p:spPr>
          <a:xfrm>
            <a:off x="2195485" y="168301"/>
            <a:ext cx="6227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단백질 시각화 프로그램으로 열어보기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6CFDE-FCCD-4847-A37C-314E74E64721}"/>
              </a:ext>
            </a:extLst>
          </p:cNvPr>
          <p:cNvSpPr txBox="1"/>
          <p:nvPr/>
        </p:nvSpPr>
        <p:spPr>
          <a:xfrm>
            <a:off x="694267" y="1185333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hlinkClick r:id="rId2"/>
              </a:rPr>
              <a:t>http://pymol.org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8EC3C-0CEE-D543-BE37-6B615956F6CA}"/>
              </a:ext>
            </a:extLst>
          </p:cNvPr>
          <p:cNvSpPr txBox="1"/>
          <p:nvPr/>
        </p:nvSpPr>
        <p:spPr>
          <a:xfrm>
            <a:off x="3572254" y="1225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혹은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6C645B8-4E5A-2345-9BB6-A2B372D1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1787309"/>
            <a:ext cx="3723036" cy="257786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DCF01AF-F216-6449-B37E-528B4E524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42" y="1968915"/>
            <a:ext cx="4834174" cy="2341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5DDB60-441B-A243-A6B3-5706C17827E6}"/>
              </a:ext>
            </a:extLst>
          </p:cNvPr>
          <p:cNvSpPr txBox="1"/>
          <p:nvPr/>
        </p:nvSpPr>
        <p:spPr>
          <a:xfrm>
            <a:off x="4840894" y="1369999"/>
            <a:ext cx="35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www.cgl.ucsf.edu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chimerax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95055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FF1FD-0FCE-CF4E-BBC1-E9922657E86A}"/>
              </a:ext>
            </a:extLst>
          </p:cNvPr>
          <p:cNvSpPr txBox="1"/>
          <p:nvPr/>
        </p:nvSpPr>
        <p:spPr>
          <a:xfrm>
            <a:off x="2957485" y="20216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다음주에는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155B5-D746-D74F-98D3-E9AA7FA89D5B}"/>
              </a:ext>
            </a:extLst>
          </p:cNvPr>
          <p:cNvSpPr txBox="1"/>
          <p:nvPr/>
        </p:nvSpPr>
        <p:spPr>
          <a:xfrm>
            <a:off x="1631422" y="1410611"/>
            <a:ext cx="5415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파이썬</a:t>
            </a:r>
            <a:r>
              <a:rPr kumimoji="1" lang="ko-KR" altLang="en-US" sz="2000" b="1" dirty="0"/>
              <a:t> 프로그래밍의 기초에 대해서 알아보자</a:t>
            </a:r>
            <a:r>
              <a:rPr kumimoji="1" lang="en-US" altLang="ko-KR" sz="2000" b="1" dirty="0"/>
              <a:t>.</a:t>
            </a:r>
            <a:r>
              <a:rPr kumimoji="1" lang="ko-KR" altLang="en-US" sz="2000" b="1" dirty="0"/>
              <a:t> </a:t>
            </a:r>
            <a:endParaRPr kumimoji="1" lang="ko-Kore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69A84-3B94-074F-B156-7320FD3D5C96}"/>
              </a:ext>
            </a:extLst>
          </p:cNvPr>
          <p:cNvSpPr txBox="1"/>
          <p:nvPr/>
        </p:nvSpPr>
        <p:spPr>
          <a:xfrm>
            <a:off x="2252133" y="281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0435D-481A-494E-B956-3348D9FF1624}"/>
              </a:ext>
            </a:extLst>
          </p:cNvPr>
          <p:cNvSpPr txBox="1"/>
          <p:nvPr/>
        </p:nvSpPr>
        <p:spPr>
          <a:xfrm>
            <a:off x="1878087" y="1941495"/>
            <a:ext cx="449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</a:t>
            </a:r>
            <a:r>
              <a:rPr kumimoji="1" lang="ko-KR" altLang="en-US" b="1" dirty="0"/>
              <a:t>강에서 설명한 </a:t>
            </a:r>
            <a:r>
              <a:rPr kumimoji="1" lang="en-US" altLang="ko-KR" b="1" dirty="0"/>
              <a:t>‘Anaconda’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설치해 올 것</a:t>
            </a:r>
            <a:r>
              <a:rPr kumimoji="1" lang="en-US" altLang="ko-KR" b="1" dirty="0"/>
              <a:t>!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043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28865" y="182638"/>
            <a:ext cx="7686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BLAST (Basic Local Alignment Search Tool)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B2FC125-00C5-C64B-91A3-2F938E8A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654"/>
            <a:ext cx="6610662" cy="396041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7FCDA50-A569-EA45-BC1A-71C7541E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88" y="2890861"/>
            <a:ext cx="5537898" cy="3433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F3A81-F85D-CE4A-AF66-402705346AB3}"/>
              </a:ext>
            </a:extLst>
          </p:cNvPr>
          <p:cNvSpPr txBox="1"/>
          <p:nvPr/>
        </p:nvSpPr>
        <p:spPr>
          <a:xfrm>
            <a:off x="2668250" y="6488668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생물학자의</a:t>
            </a:r>
            <a:r>
              <a:rPr kumimoji="1" lang="ko-KR" altLang="en-US" b="1" dirty="0"/>
              <a:t> 필수라고 생각되는 </a:t>
            </a:r>
            <a:r>
              <a:rPr kumimoji="1" lang="en-US" altLang="ko-KR" b="1" dirty="0"/>
              <a:t>BLAST…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928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37" y="488500"/>
            <a:ext cx="6845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물론 웹으로 </a:t>
            </a:r>
            <a:r>
              <a:rPr lang="en-US" altLang="ko-KR" sz="2800" b="1" dirty="0">
                <a:latin typeface="Arial"/>
                <a:cs typeface="Arial"/>
              </a:rPr>
              <a:t>BLAST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사용할 수 있지만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592" y="1639188"/>
            <a:ext cx="81304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만약 </a:t>
            </a:r>
            <a:r>
              <a:rPr lang="ko-KR" altLang="en-US" b="1" dirty="0" err="1">
                <a:latin typeface="Arial"/>
                <a:cs typeface="Arial"/>
              </a:rPr>
              <a:t>지놈</a:t>
            </a:r>
            <a:r>
              <a:rPr lang="ko-KR" altLang="en-US" b="1" dirty="0">
                <a:latin typeface="Arial"/>
                <a:cs typeface="Arial"/>
              </a:rPr>
              <a:t> 수준으로 얻은 데이터를 이용하여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돌리고 싶다면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altLang="ko-KR" b="1" dirty="0">
              <a:latin typeface="Arial"/>
              <a:cs typeface="Arial"/>
            </a:endParaRPr>
          </a:p>
          <a:p>
            <a:r>
              <a:rPr lang="en-US" altLang="ko-KR" b="1" dirty="0">
                <a:latin typeface="Arial"/>
                <a:cs typeface="Arial"/>
              </a:rPr>
              <a:t>	10,000</a:t>
            </a:r>
            <a:r>
              <a:rPr lang="ko-KR" altLang="en-US" b="1" dirty="0">
                <a:latin typeface="Arial"/>
                <a:cs typeface="Arial"/>
              </a:rPr>
              <a:t>개의 </a:t>
            </a:r>
            <a:r>
              <a:rPr lang="ko-KR" altLang="en-US" b="1" dirty="0" err="1">
                <a:latin typeface="Arial"/>
                <a:cs typeface="Arial"/>
              </a:rPr>
              <a:t>프로테옴</a:t>
            </a:r>
            <a:r>
              <a:rPr lang="ko-KR" altLang="en-US" b="1" dirty="0">
                <a:latin typeface="Arial"/>
                <a:cs typeface="Arial"/>
              </a:rPr>
              <a:t> 수준의 데이터를 웹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>
                <a:latin typeface="Arial"/>
                <a:cs typeface="Arial"/>
              </a:rPr>
              <a:t>로 돌릴 수는 없다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웹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>
                <a:latin typeface="Arial"/>
                <a:cs typeface="Arial"/>
              </a:rPr>
              <a:t>는 가끔 매우 느리다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pPr lvl="1"/>
            <a:r>
              <a:rPr lang="ko-KR" altLang="en-US" dirty="0">
                <a:latin typeface="Arial"/>
                <a:cs typeface="Arial"/>
              </a:rPr>
              <a:t>불필요한 </a:t>
            </a:r>
            <a:r>
              <a:rPr lang="en-US" altLang="ko-KR" dirty="0">
                <a:latin typeface="Arial"/>
                <a:cs typeface="Arial"/>
              </a:rPr>
              <a:t>DB </a:t>
            </a:r>
            <a:r>
              <a:rPr lang="ko-KR" altLang="en-US" dirty="0">
                <a:latin typeface="Arial"/>
                <a:cs typeface="Arial"/>
              </a:rPr>
              <a:t>대신 자신이 필요한 </a:t>
            </a:r>
            <a:r>
              <a:rPr lang="ko-KR" altLang="en-US" dirty="0" err="1">
                <a:latin typeface="Arial"/>
                <a:cs typeface="Arial"/>
              </a:rPr>
              <a:t>생물종</a:t>
            </a:r>
            <a:r>
              <a:rPr lang="ko-KR" altLang="en-US" dirty="0">
                <a:latin typeface="Arial"/>
                <a:cs typeface="Arial"/>
              </a:rPr>
              <a:t> 혹은 계통의 생물에 대해서만 </a:t>
            </a:r>
            <a:r>
              <a:rPr lang="en-US" altLang="ko-KR" dirty="0">
                <a:latin typeface="Arial"/>
                <a:cs typeface="Arial"/>
              </a:rPr>
              <a:t>DB </a:t>
            </a:r>
            <a:r>
              <a:rPr lang="ko-KR" altLang="en-US" dirty="0">
                <a:latin typeface="Arial"/>
                <a:cs typeface="Arial"/>
              </a:rPr>
              <a:t>구축 가능</a:t>
            </a:r>
            <a:endParaRPr lang="en-US" altLang="ko-KR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다른 분석 프로그램과 연계하여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사용 가능하다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….</a:t>
            </a:r>
            <a:r>
              <a:rPr lang="ko-KR" altLang="en-US" dirty="0">
                <a:latin typeface="Arial"/>
                <a:cs typeface="Arial"/>
              </a:rPr>
              <a:t>따라서 </a:t>
            </a:r>
            <a:r>
              <a:rPr lang="en-US" altLang="ko-KR" dirty="0">
                <a:latin typeface="Arial"/>
                <a:cs typeface="Arial"/>
              </a:rPr>
              <a:t>BLAST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자신의 개인 컴퓨터에서 돌릴 수 있으면 편하다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돌리는 데는 슈퍼컴퓨터가 </a:t>
            </a:r>
            <a:r>
              <a:rPr lang="ko-KR" altLang="en-US" b="1" dirty="0" err="1">
                <a:latin typeface="Arial"/>
                <a:cs typeface="Arial"/>
              </a:rPr>
              <a:t>필요없다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pPr lvl="1"/>
            <a:endParaRPr lang="en-US" altLang="ko-KR" dirty="0">
              <a:latin typeface="Arial"/>
              <a:cs typeface="Arial"/>
            </a:endParaRPr>
          </a:p>
          <a:p>
            <a:pPr lvl="1"/>
            <a:r>
              <a:rPr lang="en-US" altLang="ko-KR" dirty="0">
                <a:latin typeface="Arial"/>
                <a:cs typeface="Arial"/>
              </a:rPr>
              <a:t>….</a:t>
            </a:r>
            <a:r>
              <a:rPr lang="ko-KR" altLang="en-US" dirty="0">
                <a:latin typeface="Arial"/>
                <a:cs typeface="Arial"/>
              </a:rPr>
              <a:t>단 </a:t>
            </a:r>
            <a:endParaRPr lang="en-US" altLang="ko-KR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03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{436CF868-0E6D-994A-927C-CFBBC2A6EE78}tf10001079</Template>
  <TotalTime>30456</TotalTime>
  <Words>9401</Words>
  <Application>Microsoft Macintosh PowerPoint</Application>
  <PresentationFormat>화면 슬라이드 쇼(4:3)</PresentationFormat>
  <Paragraphs>993</Paragraphs>
  <Slides>79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7" baseType="lpstr">
      <vt:lpstr>맑은 고딕</vt:lpstr>
      <vt:lpstr>Arial</vt:lpstr>
      <vt:lpstr>Calibri</vt:lpstr>
      <vt:lpstr>Century Gothic</vt:lpstr>
      <vt:lpstr>Consolas</vt:lpstr>
      <vt:lpstr>Courier</vt:lpstr>
      <vt:lpstr>Courier New</vt:lpstr>
      <vt:lpstr>비행기 구름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PATH</vt:lpstr>
      <vt:lpstr>윈도우(Git for bash)  설치법</vt:lpstr>
      <vt:lpstr>PowerPoint 프레젠테이션</vt:lpstr>
      <vt:lpstr>PowerPoint 프레젠테이션</vt:lpstr>
      <vt:lpstr>PowerPoint 프레젠테이션</vt:lpstr>
      <vt:lpstr>PowerPoint 프레젠테이션</vt:lpstr>
      <vt:lpstr>설치가 잘 되었는지 보려면…</vt:lpstr>
      <vt:lpstr>BLAST DB</vt:lpstr>
      <vt:lpstr>PowerPoint 프레젠테이션</vt:lpstr>
      <vt:lpstr>BLASTDB 생성</vt:lpstr>
      <vt:lpstr>BLAST 실행</vt:lpstr>
      <vt:lpstr>PowerPoint 프레젠테이션</vt:lpstr>
      <vt:lpstr>PowerPoint 프레젠테이션</vt:lpstr>
      <vt:lpstr>PowerPoint 프레젠테이션</vt:lpstr>
      <vt:lpstr>PowerPoint 프레젠테이션</vt:lpstr>
      <vt:lpstr>데이터를 살펴보다 보면…</vt:lpstr>
      <vt:lpstr>Expected Value (E-value)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쉘 스크립트 </vt:lpstr>
      <vt:lpstr>실행 권한 부여 </vt:lpstr>
      <vt:lpstr>스크립트 개선 </vt:lpstr>
      <vt:lpstr>PowerPoint 프레젠테이션</vt:lpstr>
      <vt:lpstr>스크립트에서 작업 반복 </vt:lpstr>
      <vt:lpstr>PowerPoint 프레젠테이션</vt:lpstr>
      <vt:lpstr>PowerPoint 프레젠테이션</vt:lpstr>
      <vt:lpstr>BLAST 검색과 다운받기를 합쳐 보면…</vt:lpstr>
      <vt:lpstr>PowerPoint 프레젠테이션</vt:lpstr>
      <vt:lpstr>clustalo에 path를 설정 </vt:lpstr>
      <vt:lpstr>PowerPoint 프레젠테이션</vt:lpstr>
      <vt:lpstr>스크립트를 수정 </vt:lpstr>
      <vt:lpstr>결과물을 확인</vt:lpstr>
      <vt:lpstr>텍스트 파일 내용 검색 </vt:lpstr>
      <vt:lpstr>PowerPoint 프레젠테이션</vt:lpstr>
      <vt:lpstr>PowerPoint 프레젠테이션</vt:lpstr>
      <vt:lpstr>PowerPoint 프레젠테이션</vt:lpstr>
      <vt:lpstr>PowerPoint 프레젠테이션</vt:lpstr>
      <vt:lpstr>다른 예 </vt:lpstr>
      <vt:lpstr>단백질 구조의 아미노산 서열을 어떻게 검색하는가?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282</cp:revision>
  <dcterms:created xsi:type="dcterms:W3CDTF">2015-09-01T12:18:54Z</dcterms:created>
  <dcterms:modified xsi:type="dcterms:W3CDTF">2021-03-16T07:31:00Z</dcterms:modified>
</cp:coreProperties>
</file>